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30"/>
  </p:notesMasterIdLst>
  <p:handoutMasterIdLst>
    <p:handoutMasterId r:id="rId31"/>
  </p:handoutMasterIdLst>
  <p:sldIdLst>
    <p:sldId id="256" r:id="rId6"/>
    <p:sldId id="273" r:id="rId7"/>
    <p:sldId id="293" r:id="rId8"/>
    <p:sldId id="294" r:id="rId9"/>
    <p:sldId id="295" r:id="rId10"/>
    <p:sldId id="268" r:id="rId11"/>
    <p:sldId id="286" r:id="rId12"/>
    <p:sldId id="287" r:id="rId13"/>
    <p:sldId id="289" r:id="rId14"/>
    <p:sldId id="288" r:id="rId15"/>
    <p:sldId id="291" r:id="rId16"/>
    <p:sldId id="290" r:id="rId17"/>
    <p:sldId id="292" r:id="rId18"/>
    <p:sldId id="270" r:id="rId19"/>
    <p:sldId id="296" r:id="rId20"/>
    <p:sldId id="297" r:id="rId21"/>
    <p:sldId id="298" r:id="rId22"/>
    <p:sldId id="299" r:id="rId23"/>
    <p:sldId id="300" r:id="rId24"/>
    <p:sldId id="304" r:id="rId25"/>
    <p:sldId id="301" r:id="rId26"/>
    <p:sldId id="302" r:id="rId27"/>
    <p:sldId id="305" r:id="rId28"/>
    <p:sldId id="303" r:id="rId29"/>
  </p:sldIdLst>
  <p:sldSz cx="24382413" cy="13716000"/>
  <p:notesSz cx="6858000" cy="9144000"/>
  <p:defaultTextStyle>
    <a:defPPr>
      <a:defRPr lang="nl-B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931"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863C076-8BD2-4D96-8E82-26E12E00C3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1DA3F5C-9144-4C30-8237-B10C469B1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3645F-A5EA-4FF3-8F7C-52CFD5D1155B}" type="datetimeFigureOut">
              <a:rPr lang="nl-BE" smtClean="0"/>
              <a:t>29/07/2021</a:t>
            </a:fld>
            <a:endParaRPr lang="nl-BE"/>
          </a:p>
        </p:txBody>
      </p:sp>
      <p:sp>
        <p:nvSpPr>
          <p:cNvPr id="4" name="Tijdelijke aanduiding voor voettekst 3">
            <a:extLst>
              <a:ext uri="{FF2B5EF4-FFF2-40B4-BE49-F238E27FC236}">
                <a16:creationId xmlns:a16="http://schemas.microsoft.com/office/drawing/2014/main" id="{51EC12FE-BB86-481E-8611-5A1F46DFB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2C6AA570-C496-41AC-B51B-33CBA1704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8602C-319C-4761-BFDA-2F705D62E67F}" type="slidenum">
              <a:rPr lang="nl-BE" smtClean="0"/>
              <a:t>‹nr.›</a:t>
            </a:fld>
            <a:endParaRPr lang="nl-BE"/>
          </a:p>
        </p:txBody>
      </p:sp>
    </p:spTree>
    <p:extLst>
      <p:ext uri="{BB962C8B-B14F-4D97-AF65-F5344CB8AC3E}">
        <p14:creationId xmlns:p14="http://schemas.microsoft.com/office/powerpoint/2010/main" val="321069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ED312-742A-604B-A4A2-5A52EAE3FC59}" type="datetimeFigureOut">
              <a:rPr lang="nl-BE" smtClean="0"/>
              <a:t>29/07/2021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BD77B-7974-754D-B9D7-A2F40F0CCC0E}" type="slidenum">
              <a:rPr lang="nl-BE" smtClean="0"/>
              <a:t>‹nr.›</a:t>
            </a:fld>
            <a:endParaRPr lang="nl-BE"/>
          </a:p>
        </p:txBody>
      </p:sp>
    </p:spTree>
    <p:extLst>
      <p:ext uri="{BB962C8B-B14F-4D97-AF65-F5344CB8AC3E}">
        <p14:creationId xmlns:p14="http://schemas.microsoft.com/office/powerpoint/2010/main" val="3302642866"/>
      </p:ext>
    </p:extLst>
  </p:cSld>
  <p:clrMap bg1="lt1" tx1="dk1" bg2="lt2" tx2="dk2" accent1="accent1" accent2="accent2" accent3="accent3" accent4="accent4" accent5="accent5" accent6="accent6" hlink="hlink" folHlink="folHlink"/>
  <p:notesStyle>
    <a:lvl1pPr marL="0" algn="l" defTabSz="1828709" rtl="0" eaLnBrk="1" latinLnBrk="0" hangingPunct="1">
      <a:defRPr sz="1200" kern="1200">
        <a:solidFill>
          <a:schemeClr val="tx1"/>
        </a:solidFill>
        <a:latin typeface="Flanders Art Sans" panose="00000500000000000000" pitchFamily="50" charset="0"/>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a:t>Versie 29 juli 2021</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a:t>
            </a:fld>
            <a:endParaRPr lang="nl-BE"/>
          </a:p>
        </p:txBody>
      </p:sp>
    </p:spTree>
    <p:extLst>
      <p:ext uri="{BB962C8B-B14F-4D97-AF65-F5344CB8AC3E}">
        <p14:creationId xmlns:p14="http://schemas.microsoft.com/office/powerpoint/2010/main" val="350451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Minimale verplichtingen gedefinieerd </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12</a:t>
            </a:fld>
            <a:endParaRPr lang="nl-BE"/>
          </a:p>
        </p:txBody>
      </p:sp>
    </p:spTree>
    <p:extLst>
      <p:ext uri="{BB962C8B-B14F-4D97-AF65-F5344CB8AC3E}">
        <p14:creationId xmlns:p14="http://schemas.microsoft.com/office/powerpoint/2010/main" val="384924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14</a:t>
            </a:fld>
            <a:endParaRPr lang="nl-BE"/>
          </a:p>
        </p:txBody>
      </p:sp>
    </p:spTree>
    <p:extLst>
      <p:ext uri="{BB962C8B-B14F-4D97-AF65-F5344CB8AC3E}">
        <p14:creationId xmlns:p14="http://schemas.microsoft.com/office/powerpoint/2010/main" val="230404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a:t>Om in aanmerking te komen voor een subsidie vereist het BVR dat het LL</a:t>
            </a:r>
          </a:p>
          <a:p>
            <a:pPr marL="228600" indent="-228600">
              <a:buAutoNum type="arabicParenR"/>
            </a:pPr>
            <a:r>
              <a:rPr lang="nl-BE"/>
              <a:t>De opdrachten vermeld in artikel 13 van het decreet uitvoert (zie hoger)</a:t>
            </a:r>
          </a:p>
          <a:p>
            <a:pPr marL="228600" indent="-228600">
              <a:buAutoNum type="arabicParenR"/>
            </a:pPr>
            <a:r>
              <a:rPr lang="nl-BE"/>
              <a:t>Meewerkt aan de doelstellingen van het Huis van het Kind (als er één is)</a:t>
            </a:r>
          </a:p>
          <a:p>
            <a:pPr marL="0" indent="0">
              <a:buNone/>
            </a:pPr>
            <a:r>
              <a:rPr lang="nl-BE"/>
              <a:t>Het LL moet niet per se ingebed zijn in het Huis van het Kind, maar het is wel de bedoeling dat er minstens wordt afgestemd en samengewerkt.</a:t>
            </a:r>
          </a:p>
          <a:p>
            <a:pPr marL="0" indent="0">
              <a:buNone/>
            </a:pPr>
            <a:r>
              <a:rPr lang="nl-BE"/>
              <a:t>Uit onze enquête blijkt trouwens dat de meeste bestaande LL reeds samenwerken met het Huis van het Kind zo goed mogelijk gekeken wordt naar Meerderheid van bestaande LL werkt reeds samen ! </a:t>
            </a:r>
          </a:p>
          <a:p>
            <a:pPr marL="0" indent="0">
              <a:buNone/>
            </a:pPr>
            <a:r>
              <a:rPr lang="nl-BE"/>
              <a:t>Volgens ons kan dit een belangrijke meerwaarde betekenen zowel voor de gezinnen als voor de organisaties, namelijk</a:t>
            </a:r>
          </a:p>
          <a:p>
            <a:pPr>
              <a:buFontTx/>
              <a:buChar char="-"/>
            </a:pPr>
            <a:r>
              <a:rPr lang="nl-BE"/>
              <a:t>Voor gezinnen: versterken toegankelijkheid</a:t>
            </a:r>
          </a:p>
          <a:p>
            <a:pPr>
              <a:buFontTx/>
              <a:buChar char="-"/>
            </a:pPr>
            <a:r>
              <a:rPr lang="nl-BE"/>
              <a:t>Voor organisaties: efficiëntere inzet van middelen</a:t>
            </a:r>
          </a:p>
          <a:p>
            <a:pPr>
              <a:buFontTx/>
              <a:buNone/>
            </a:pPr>
            <a:endParaRPr lang="nl-BE"/>
          </a:p>
          <a:p>
            <a:r>
              <a:rPr lang="nl-BE"/>
              <a:t>3) Een LL is niet enkel een belangrijke dienstverlening aan de gezinnen uit de gemeente, maar biedt ook </a:t>
            </a:r>
            <a:r>
              <a:rPr lang="nl-BE" sz="1200" b="0" i="0" u="none" strike="noStrike" kern="1200" baseline="0">
                <a:solidFill>
                  <a:schemeClr val="tx1"/>
                </a:solidFill>
                <a:latin typeface="Flanders Art Sans" panose="00000500000000000000" pitchFamily="50" charset="0"/>
                <a:ea typeface="+mn-ea"/>
                <a:cs typeface="+mn-cs"/>
              </a:rPr>
              <a:t>de mogelijkheid om vraag en aanbod van kinderopvang binnen de betrokken gemeente(s) in kaart te brengen en deze informatie zowel lokaal als aan de Vlaamse overheid te rapporteren. Op die manier kunnen investeringen in nieuwe kinderopvangplaatsen gerichter worden ingezet. </a:t>
            </a:r>
          </a:p>
          <a:p>
            <a:r>
              <a:rPr lang="nl-BE" sz="1200" b="0" i="0" u="none" strike="noStrike" kern="1200" baseline="0">
                <a:solidFill>
                  <a:schemeClr val="tx1"/>
                </a:solidFill>
                <a:latin typeface="Flanders Art Sans" panose="00000500000000000000" pitchFamily="50" charset="0"/>
                <a:ea typeface="+mn-ea"/>
                <a:cs typeface="+mn-cs"/>
              </a:rPr>
              <a:t>Hoewel registratie reeds vermeld stond als opdracht in het decreet, wordt dit in het BVR meer in detail uitgewerkt. Meer hierover in de volgende slide.</a:t>
            </a:r>
          </a:p>
          <a:p>
            <a:pPr>
              <a:buFontTx/>
              <a:buNone/>
            </a:pPr>
            <a:endParaRPr lang="nl-BE"/>
          </a:p>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15</a:t>
            </a:fld>
            <a:endParaRPr lang="nl-BE"/>
          </a:p>
        </p:txBody>
      </p:sp>
    </p:spTree>
    <p:extLst>
      <p:ext uri="{BB962C8B-B14F-4D97-AF65-F5344CB8AC3E}">
        <p14:creationId xmlns:p14="http://schemas.microsoft.com/office/powerpoint/2010/main" val="215611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Geen centrale aanmelding verplicht – wel minimaal doorverwijzen naar loket</a:t>
            </a:r>
          </a:p>
          <a:p>
            <a:r>
              <a:rPr lang="nl-BE"/>
              <a:t>Digitale tool kan hierbij goed ondersteunen</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16</a:t>
            </a:fld>
            <a:endParaRPr lang="nl-BE"/>
          </a:p>
        </p:txBody>
      </p:sp>
    </p:spTree>
    <p:extLst>
      <p:ext uri="{BB962C8B-B14F-4D97-AF65-F5344CB8AC3E}">
        <p14:creationId xmlns:p14="http://schemas.microsoft.com/office/powerpoint/2010/main" val="302182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19</a:t>
            </a:fld>
            <a:endParaRPr lang="nl-BE"/>
          </a:p>
        </p:txBody>
      </p:sp>
    </p:spTree>
    <p:extLst>
      <p:ext uri="{BB962C8B-B14F-4D97-AF65-F5344CB8AC3E}">
        <p14:creationId xmlns:p14="http://schemas.microsoft.com/office/powerpoint/2010/main" val="194590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24</a:t>
            </a:fld>
            <a:endParaRPr lang="nl-BE"/>
          </a:p>
        </p:txBody>
      </p:sp>
    </p:spTree>
    <p:extLst>
      <p:ext uri="{BB962C8B-B14F-4D97-AF65-F5344CB8AC3E}">
        <p14:creationId xmlns:p14="http://schemas.microsoft.com/office/powerpoint/2010/main" val="292403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a:t>
            </a:fld>
            <a:endParaRPr lang="nl-BE"/>
          </a:p>
        </p:txBody>
      </p:sp>
    </p:spTree>
    <p:extLst>
      <p:ext uri="{BB962C8B-B14F-4D97-AF65-F5344CB8AC3E}">
        <p14:creationId xmlns:p14="http://schemas.microsoft.com/office/powerpoint/2010/main" val="361360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Kinderopvang : olie in het raderwerk van gezin, arbeidsmarkt en samenleving</a:t>
            </a:r>
          </a:p>
          <a:p>
            <a:r>
              <a:rPr lang="nl-BE"/>
              <a:t>KO is cruciaal voor ouders om hun zorglandschap te vervolledigen, om beschikbaar te zijn voor de arbeidsmarkt en om andere taken te kunnen opnemen in de samenleving</a:t>
            </a:r>
          </a:p>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a:t>
            </a:fld>
            <a:endParaRPr lang="nl-BE"/>
          </a:p>
        </p:txBody>
      </p:sp>
    </p:spTree>
    <p:extLst>
      <p:ext uri="{BB962C8B-B14F-4D97-AF65-F5344CB8AC3E}">
        <p14:creationId xmlns:p14="http://schemas.microsoft.com/office/powerpoint/2010/main" val="326508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Conclusie: belangrijk om als lokaal bestuur voldoende te investeren in expertise en kennis over kinderopvang </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4</a:t>
            </a:fld>
            <a:endParaRPr lang="nl-BE"/>
          </a:p>
        </p:txBody>
      </p:sp>
    </p:spTree>
    <p:extLst>
      <p:ext uri="{BB962C8B-B14F-4D97-AF65-F5344CB8AC3E}">
        <p14:creationId xmlns:p14="http://schemas.microsoft.com/office/powerpoint/2010/main" val="219131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6</a:t>
            </a:fld>
            <a:endParaRPr lang="nl-BE"/>
          </a:p>
        </p:txBody>
      </p:sp>
    </p:spTree>
    <p:extLst>
      <p:ext uri="{BB962C8B-B14F-4D97-AF65-F5344CB8AC3E}">
        <p14:creationId xmlns:p14="http://schemas.microsoft.com/office/powerpoint/2010/main" val="412983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Noot: indien organisator van een LLKO geen lokaal bestuur is, moet er toch altijd betrokkenheid zijn van het lokaal bestuur, mee opvolgen, zorgen voor link met andere aspecten van lokaal gezinsbeleid</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8</a:t>
            </a:fld>
            <a:endParaRPr lang="nl-BE"/>
          </a:p>
        </p:txBody>
      </p:sp>
    </p:spTree>
    <p:extLst>
      <p:ext uri="{BB962C8B-B14F-4D97-AF65-F5344CB8AC3E}">
        <p14:creationId xmlns:p14="http://schemas.microsoft.com/office/powerpoint/2010/main" val="70737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Om 1 en 2 te kunnen realiseren is samenwerking nodig tussen alle betrokken partijen</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9</a:t>
            </a:fld>
            <a:endParaRPr lang="nl-BE"/>
          </a:p>
        </p:txBody>
      </p:sp>
    </p:spTree>
    <p:extLst>
      <p:ext uri="{BB962C8B-B14F-4D97-AF65-F5344CB8AC3E}">
        <p14:creationId xmlns:p14="http://schemas.microsoft.com/office/powerpoint/2010/main" val="284876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Digitale tools: zie overzicht op de website</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10</a:t>
            </a:fld>
            <a:endParaRPr lang="nl-BE"/>
          </a:p>
        </p:txBody>
      </p:sp>
    </p:spTree>
    <p:extLst>
      <p:ext uri="{BB962C8B-B14F-4D97-AF65-F5344CB8AC3E}">
        <p14:creationId xmlns:p14="http://schemas.microsoft.com/office/powerpoint/2010/main" val="397182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Een digitaal loket volstaat niet. Belang van goede dienstverleningsmix én van </a:t>
            </a:r>
            <a:r>
              <a:rPr lang="nl-BE" err="1"/>
              <a:t>outreachend</a:t>
            </a:r>
            <a:r>
              <a:rPr lang="nl-BE"/>
              <a:t> werken én actief bemiddelen</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11</a:t>
            </a:fld>
            <a:endParaRPr lang="nl-BE"/>
          </a:p>
        </p:txBody>
      </p:sp>
    </p:spTree>
    <p:extLst>
      <p:ext uri="{BB962C8B-B14F-4D97-AF65-F5344CB8AC3E}">
        <p14:creationId xmlns:p14="http://schemas.microsoft.com/office/powerpoint/2010/main" val="736100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groeien-Titeldia">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01C470B-0AE5-7C4E-9E1D-30B1419F7A0E}"/>
              </a:ext>
            </a:extLst>
          </p:cNvPr>
          <p:cNvSpPr/>
          <p:nvPr userDrawn="1"/>
        </p:nvSpPr>
        <p:spPr>
          <a:xfrm>
            <a:off x="-1" y="11611154"/>
            <a:ext cx="24382800" cy="2104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le 1"/>
          <p:cNvSpPr>
            <a:spLocks noGrp="1"/>
          </p:cNvSpPr>
          <p:nvPr>
            <p:ph type="ctrTitle"/>
          </p:nvPr>
        </p:nvSpPr>
        <p:spPr>
          <a:xfrm>
            <a:off x="1641476" y="2436900"/>
            <a:ext cx="21068896" cy="2611350"/>
          </a:xfrm>
        </p:spPr>
        <p:txBody>
          <a:bodyPr lIns="0" tIns="0" rIns="0" bIns="0" anchor="t" anchorCtr="0">
            <a:noAutofit/>
          </a:bodyPr>
          <a:lstStyle>
            <a:lvl1pPr algn="ctr">
              <a:defRPr sz="9000" b="0" baseline="0">
                <a:solidFill>
                  <a:schemeClr val="bg1"/>
                </a:solidFill>
              </a:defRPr>
            </a:lvl1pPr>
          </a:lstStyle>
          <a:p>
            <a:r>
              <a:rPr lang="nl-NL"/>
              <a:t>Klik om stijl te bewerken</a:t>
            </a:r>
            <a:endParaRPr lang="en-US"/>
          </a:p>
        </p:txBody>
      </p:sp>
      <p:pic>
        <p:nvPicPr>
          <p:cNvPr id="10" name="Afbeelding 9">
            <a:extLst>
              <a:ext uri="{FF2B5EF4-FFF2-40B4-BE49-F238E27FC236}">
                <a16:creationId xmlns:a16="http://schemas.microsoft.com/office/drawing/2014/main" id="{25C4F9E0-AB3D-3F42-9094-B4E2723854EF}"/>
              </a:ext>
            </a:extLst>
          </p:cNvPr>
          <p:cNvPicPr>
            <a:picLocks noChangeAspect="1"/>
          </p:cNvPicPr>
          <p:nvPr userDrawn="1"/>
        </p:nvPicPr>
        <p:blipFill>
          <a:blip r:embed="rId2"/>
          <a:srcRect/>
          <a:stretch/>
        </p:blipFill>
        <p:spPr>
          <a:xfrm>
            <a:off x="695224" y="12064939"/>
            <a:ext cx="3009603" cy="1260000"/>
          </a:xfrm>
          <a:prstGeom prst="rect">
            <a:avLst/>
          </a:prstGeom>
        </p:spPr>
      </p:pic>
      <p:pic>
        <p:nvPicPr>
          <p:cNvPr id="12" name="Afbeelding 11">
            <a:extLst>
              <a:ext uri="{FF2B5EF4-FFF2-40B4-BE49-F238E27FC236}">
                <a16:creationId xmlns:a16="http://schemas.microsoft.com/office/drawing/2014/main" id="{85263C84-2234-544A-B00F-3991BBD6D144}"/>
              </a:ext>
            </a:extLst>
          </p:cNvPr>
          <p:cNvPicPr>
            <a:picLocks noChangeAspect="1"/>
          </p:cNvPicPr>
          <p:nvPr userDrawn="1"/>
        </p:nvPicPr>
        <p:blipFill>
          <a:blip r:embed="rId3"/>
          <a:stretch>
            <a:fillRect/>
          </a:stretch>
        </p:blipFill>
        <p:spPr>
          <a:xfrm>
            <a:off x="21081475" y="12395788"/>
            <a:ext cx="2605714" cy="720000"/>
          </a:xfrm>
          <a:prstGeom prst="rect">
            <a:avLst/>
          </a:prstGeom>
        </p:spPr>
      </p:pic>
    </p:spTree>
    <p:extLst>
      <p:ext uri="{BB962C8B-B14F-4D97-AF65-F5344CB8AC3E}">
        <p14:creationId xmlns:p14="http://schemas.microsoft.com/office/powerpoint/2010/main" val="1224977895"/>
      </p:ext>
    </p:extLst>
  </p:cSld>
  <p:clrMapOvr>
    <a:masterClrMapping/>
  </p:clrMapOvr>
  <p:extLst>
    <p:ext uri="{DCECCB84-F9BA-43D5-87BE-67443E8EF086}">
      <p15:sldGuideLst xmlns:p15="http://schemas.microsoft.com/office/powerpoint/2012/main">
        <p15:guide id="1" orient="horz" pos="8153" userDrawn="1">
          <p15:clr>
            <a:srgbClr val="FBAE40"/>
          </p15:clr>
        </p15:guide>
        <p15:guide id="2" pos="10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groeien-Titel-Subtitel-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2217737" y="219456"/>
            <a:ext cx="20492635" cy="1900598"/>
          </a:xfrm>
        </p:spPr>
        <p:txBody>
          <a:bodyPr lIns="0" tIns="0" rIns="0" bIns="0" anchor="b" anchorCtr="0">
            <a:noAutofit/>
          </a:bodyPr>
          <a:lstStyle>
            <a:lvl1pPr>
              <a:defRPr sz="6500" baseline="0">
                <a:solidFill>
                  <a:schemeClr val="accent1"/>
                </a:solidFill>
                <a:latin typeface="+mj-lt"/>
              </a:defRPr>
            </a:lvl1pPr>
          </a:lstStyle>
          <a:p>
            <a:r>
              <a:rPr lang="nl-NL"/>
              <a:t>Klik om stijl te bewerken</a:t>
            </a:r>
            <a:endParaRPr lang="nl-BE"/>
          </a:p>
        </p:txBody>
      </p:sp>
      <p:sp>
        <p:nvSpPr>
          <p:cNvPr id="8" name="Rechthoek 7">
            <a:extLst>
              <a:ext uri="{FF2B5EF4-FFF2-40B4-BE49-F238E27FC236}">
                <a16:creationId xmlns:a16="http://schemas.microsoft.com/office/drawing/2014/main" id="{5ABB9EF1-E3E9-0C47-BEC9-10DCAEA68CB7}"/>
              </a:ext>
            </a:extLst>
          </p:cNvPr>
          <p:cNvSpPr/>
          <p:nvPr userDrawn="1"/>
        </p:nvSpPr>
        <p:spPr>
          <a:xfrm>
            <a:off x="0" y="0"/>
            <a:ext cx="61081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a:endParaRPr lang="nl-BE"/>
          </a:p>
        </p:txBody>
      </p:sp>
      <p:sp>
        <p:nvSpPr>
          <p:cNvPr id="11" name="Tijdelijke aanduiding voor tekst 10">
            <a:extLst>
              <a:ext uri="{FF2B5EF4-FFF2-40B4-BE49-F238E27FC236}">
                <a16:creationId xmlns:a16="http://schemas.microsoft.com/office/drawing/2014/main" id="{31EB7928-700C-1243-A768-CBDC105C8780}"/>
              </a:ext>
            </a:extLst>
          </p:cNvPr>
          <p:cNvSpPr>
            <a:spLocks noGrp="1"/>
          </p:cNvSpPr>
          <p:nvPr>
            <p:ph type="body" sz="quarter" idx="10"/>
          </p:nvPr>
        </p:nvSpPr>
        <p:spPr>
          <a:xfrm>
            <a:off x="2217737" y="2213356"/>
            <a:ext cx="20492635" cy="913892"/>
          </a:xfrm>
        </p:spPr>
        <p:txBody>
          <a:bodyPr lIns="0" tIns="0" rIns="0" bIns="0">
            <a:noAutofit/>
          </a:bodyPr>
          <a:lstStyle>
            <a:lvl1pPr marL="0" indent="0">
              <a:buNone/>
              <a:defRPr sz="4000" b="1" i="0" baseline="0">
                <a:solidFill>
                  <a:schemeClr val="accent1"/>
                </a:solidFill>
                <a:latin typeface="Flanders Art Sans" pitchFamily="2" charset="77"/>
              </a:defRPr>
            </a:lvl1pPr>
          </a:lstStyle>
          <a:p>
            <a:pPr lvl="0"/>
            <a:r>
              <a:rPr lang="nl-NL"/>
              <a:t>Klikken om de tekststijl van het model te bewerken</a:t>
            </a:r>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hasCustomPrompt="1"/>
          </p:nvPr>
        </p:nvSpPr>
        <p:spPr>
          <a:xfrm>
            <a:off x="2217738" y="3565525"/>
            <a:ext cx="20492634" cy="7900988"/>
          </a:xfrm>
        </p:spPr>
        <p:txBody>
          <a:bodyPr lIns="0" tIns="0" rIns="0" bIns="0">
            <a:noAutofit/>
          </a:bodyPr>
          <a:lstStyle>
            <a:lvl1pPr marL="0" indent="0">
              <a:lnSpc>
                <a:spcPct val="100000"/>
              </a:lnSpc>
              <a:buFont typeface="Arial" panose="020B0604020202020204" pitchFamily="34" charset="0"/>
              <a:buNone/>
              <a:defRPr sz="3200" baseline="0">
                <a:latin typeface="Flanders Art Sans" panose="00000500000000000000" pitchFamily="50" charset="0"/>
              </a:defRPr>
            </a:lvl1pPr>
            <a:lvl2pPr>
              <a:defRPr sz="3200"/>
            </a:lvl2pPr>
            <a:lvl3pPr>
              <a:defRPr sz="3200">
                <a:latin typeface="Flanders Art Sans" panose="00000500000000000000" pitchFamily="50" charset="0"/>
              </a:defRPr>
            </a:lvl3pPr>
            <a:lvl4pPr>
              <a:defRPr sz="3200">
                <a:latin typeface="Flanders Art Sans" panose="00000500000000000000" pitchFamily="50" charset="0"/>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Flanders Art Sans" panose="00000500000000000000" pitchFamily="50" charset="0"/>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Flanders Art Sans" panose="00000500000000000000" pitchFamily="50" charset="0"/>
              </a:defRPr>
            </a:lvl6pPr>
          </a:lstStyle>
          <a:p>
            <a:r>
              <a:rPr lang="nl-NL"/>
              <a:t>Tekststijl van het model bewerken
Tweede niveau
Derde niveau
Vierde niveau
Vijfde niveau</a:t>
            </a:r>
          </a:p>
          <a:p>
            <a:endParaRPr lang="nl-NL"/>
          </a:p>
          <a:p>
            <a:r>
              <a:rPr lang="nl-NL"/>
              <a:t>Test</a:t>
            </a:r>
          </a:p>
          <a:p>
            <a:pPr lvl="1"/>
            <a:r>
              <a:rPr lang="nl-NL"/>
              <a:t>Item 1.1</a:t>
            </a:r>
          </a:p>
          <a:p>
            <a:pPr lvl="2"/>
            <a:r>
              <a:rPr lang="nl-NL"/>
              <a:t>Item 1.1.1</a:t>
            </a:r>
          </a:p>
          <a:p>
            <a:pPr lvl="3"/>
            <a:r>
              <a:rPr lang="nl-NL"/>
              <a:t>Item 1.1.1.1</a:t>
            </a:r>
          </a:p>
          <a:p>
            <a:pPr marL="4114594" marR="0" lvl="4"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a:t>
            </a:r>
          </a:p>
          <a:p>
            <a:pPr marL="5028949" marR="0" lvl="5"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1.1.1.1.1.1</a:t>
            </a:r>
          </a:p>
        </p:txBody>
      </p:sp>
      <p:pic>
        <p:nvPicPr>
          <p:cNvPr id="10" name="Afbeelding 9">
            <a:extLst>
              <a:ext uri="{FF2B5EF4-FFF2-40B4-BE49-F238E27FC236}">
                <a16:creationId xmlns:a16="http://schemas.microsoft.com/office/drawing/2014/main" id="{874BC72A-3B48-43A3-A07B-F39378F4218E}"/>
              </a:ext>
            </a:extLst>
          </p:cNvPr>
          <p:cNvPicPr>
            <a:picLocks noChangeAspect="1"/>
          </p:cNvPicPr>
          <p:nvPr userDrawn="1"/>
        </p:nvPicPr>
        <p:blipFill>
          <a:blip r:embed="rId2"/>
          <a:srcRect/>
          <a:stretch/>
        </p:blipFill>
        <p:spPr>
          <a:xfrm>
            <a:off x="1230062" y="12064939"/>
            <a:ext cx="3009603" cy="1260000"/>
          </a:xfrm>
          <a:prstGeom prst="rect">
            <a:avLst/>
          </a:prstGeom>
        </p:spPr>
      </p:pic>
      <p:pic>
        <p:nvPicPr>
          <p:cNvPr id="12" name="Afbeelding 11">
            <a:extLst>
              <a:ext uri="{FF2B5EF4-FFF2-40B4-BE49-F238E27FC236}">
                <a16:creationId xmlns:a16="http://schemas.microsoft.com/office/drawing/2014/main" id="{D225DD5A-8577-43DE-862B-C9C4531D2E8F}"/>
              </a:ext>
            </a:extLst>
          </p:cNvPr>
          <p:cNvPicPr>
            <a:picLocks noChangeAspect="1"/>
          </p:cNvPicPr>
          <p:nvPr userDrawn="1"/>
        </p:nvPicPr>
        <p:blipFill>
          <a:blip r:embed="rId3"/>
          <a:stretch>
            <a:fillRect/>
          </a:stretch>
        </p:blipFill>
        <p:spPr>
          <a:xfrm>
            <a:off x="21081475" y="12395788"/>
            <a:ext cx="2605714" cy="720000"/>
          </a:xfrm>
          <a:prstGeom prst="rect">
            <a:avLst/>
          </a:prstGeom>
        </p:spPr>
      </p:pic>
    </p:spTree>
    <p:extLst>
      <p:ext uri="{BB962C8B-B14F-4D97-AF65-F5344CB8AC3E}">
        <p14:creationId xmlns:p14="http://schemas.microsoft.com/office/powerpoint/2010/main" val="191766583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groeien-Tekst-BKGimg">
    <p:bg>
      <p:bgPr>
        <a:solidFill>
          <a:schemeClr val="bg1">
            <a:lumMod val="85000"/>
          </a:schemeClr>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4215392-1C9A-C646-A563-00B427C891CF}"/>
              </a:ext>
            </a:extLst>
          </p:cNvPr>
          <p:cNvSpPr/>
          <p:nvPr userDrawn="1"/>
        </p:nvSpPr>
        <p:spPr>
          <a:xfrm>
            <a:off x="0" y="0"/>
            <a:ext cx="24382413" cy="1371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4944420" y="3238488"/>
            <a:ext cx="14495148" cy="5791212"/>
          </a:xfrm>
        </p:spPr>
        <p:txBody>
          <a:bodyPr lIns="0" tIns="0" rIns="0" bIns="0" anchor="ctr" anchorCtr="0">
            <a:noAutofit/>
          </a:bodyPr>
          <a:lstStyle>
            <a:lvl1pPr algn="ctr">
              <a:defRPr sz="9000" baseline="0">
                <a:solidFill>
                  <a:schemeClr val="bg1"/>
                </a:solidFill>
                <a:latin typeface="+mj-lt"/>
              </a:defRPr>
            </a:lvl1pPr>
          </a:lstStyle>
          <a:p>
            <a:r>
              <a:rPr lang="nl-NL"/>
              <a:t>Klik om stijl te bewerken</a:t>
            </a:r>
            <a:endParaRPr lang="nl-BE"/>
          </a:p>
        </p:txBody>
      </p:sp>
      <p:pic>
        <p:nvPicPr>
          <p:cNvPr id="5" name="Afbeelding 4">
            <a:extLst>
              <a:ext uri="{FF2B5EF4-FFF2-40B4-BE49-F238E27FC236}">
                <a16:creationId xmlns:a16="http://schemas.microsoft.com/office/drawing/2014/main" id="{2398092E-1DD8-4150-B3F5-527E93C7EF05}"/>
              </a:ext>
            </a:extLst>
          </p:cNvPr>
          <p:cNvPicPr>
            <a:picLocks noChangeAspect="1"/>
          </p:cNvPicPr>
          <p:nvPr userDrawn="1"/>
        </p:nvPicPr>
        <p:blipFill>
          <a:blip r:embed="rId2"/>
          <a:stretch>
            <a:fillRect/>
          </a:stretch>
        </p:blipFill>
        <p:spPr>
          <a:xfrm>
            <a:off x="21047189" y="12389452"/>
            <a:ext cx="2640000" cy="720000"/>
          </a:xfrm>
          <a:prstGeom prst="rect">
            <a:avLst/>
          </a:prstGeom>
        </p:spPr>
      </p:pic>
    </p:spTree>
    <p:extLst>
      <p:ext uri="{BB962C8B-B14F-4D97-AF65-F5344CB8AC3E}">
        <p14:creationId xmlns:p14="http://schemas.microsoft.com/office/powerpoint/2010/main" val="3499106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D70B169-B1F0-164F-B236-B6DE26EE1533}" type="datetimeFigureOut">
              <a:rPr lang="nl-BE" smtClean="0"/>
              <a:t>29/07/2021</a:t>
            </a:fld>
            <a:endParaRPr lang="nl-B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4FB1CE8-6374-EE48-9A15-DF1583D8F816}" type="slidenum">
              <a:rPr lang="nl-BE" smtClean="0"/>
              <a:t>‹nr.›</a:t>
            </a:fld>
            <a:endParaRPr lang="nl-BE"/>
          </a:p>
        </p:txBody>
      </p:sp>
    </p:spTree>
    <p:extLst>
      <p:ext uri="{BB962C8B-B14F-4D97-AF65-F5344CB8AC3E}">
        <p14:creationId xmlns:p14="http://schemas.microsoft.com/office/powerpoint/2010/main" val="162644476"/>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704" r:id="rId3"/>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Flanders Art Sans" panose="00000500000000000000" pitchFamily="50"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indengezin.be/nl/professionelen/sector/kinderopvang/lokaal-beleid-en-loket/lokaal-loket-kinderopvang" TargetMode="External"/><Relationship Id="rId2" Type="http://schemas.openxmlformats.org/officeDocument/2006/relationships/hyperlink" Target="https://www.kindengezin.be/nl/professionelen/sector/kinderopvang/subsidies-en-financiee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kindengezin.be/nl/professionelen/sector/kinderopvang/lokaal-beleid-en-loket/lokaal-loket-kinderopva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kindengezin.be/nl/professionelen/sector/kinderopvang/lokaal-beleid-en-loket/lokaal-loket-kinderopva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kindengezin.be/nl/professionelen/sector/kinderopvang/organisatie-en-administratie/attesten-inkomenstarief#anchored-section-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indengezin.be/nl/zoek-kinderopvang" TargetMode="External"/><Relationship Id="rId2" Type="http://schemas.openxmlformats.org/officeDocument/2006/relationships/hyperlink" Target="https://www.kindengezin.be/nl/professionelen/sector/kinderopvang/lokaal-beleid-en-loket/lokaal-loket-kinderopva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kindengezin.be/sites/default/files/2021-05/lokaal-loket-kinderopvang-brochur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FE2152F-4167-1F4C-86AF-A687AA0E0846}"/>
              </a:ext>
            </a:extLst>
          </p:cNvPr>
          <p:cNvSpPr>
            <a:spLocks noGrp="1"/>
          </p:cNvSpPr>
          <p:nvPr>
            <p:ph type="ctrTitle"/>
          </p:nvPr>
        </p:nvSpPr>
        <p:spPr/>
        <p:txBody>
          <a:bodyPr/>
          <a:lstStyle/>
          <a:p>
            <a:r>
              <a:rPr lang="nl-BE"/>
              <a:t>Het Lokaal Loket Kinderopvang</a:t>
            </a:r>
            <a:br>
              <a:rPr lang="nl-BE"/>
            </a:br>
            <a:br>
              <a:rPr lang="nl-BE"/>
            </a:br>
            <a:endParaRPr lang="nl-BE"/>
          </a:p>
        </p:txBody>
      </p:sp>
    </p:spTree>
    <p:extLst>
      <p:ext uri="{BB962C8B-B14F-4D97-AF65-F5344CB8AC3E}">
        <p14:creationId xmlns:p14="http://schemas.microsoft.com/office/powerpoint/2010/main" val="377849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288E9-04F7-4120-9306-9D85C1216FC8}"/>
              </a:ext>
            </a:extLst>
          </p:cNvPr>
          <p:cNvSpPr>
            <a:spLocks noGrp="1"/>
          </p:cNvSpPr>
          <p:nvPr>
            <p:ph type="title"/>
          </p:nvPr>
        </p:nvSpPr>
        <p:spPr/>
        <p:txBody>
          <a:bodyPr/>
          <a:lstStyle/>
          <a:p>
            <a:r>
              <a:rPr lang="nl-BE"/>
              <a:t>Lokaal Loket Kinderopvang- </a:t>
            </a:r>
            <a:r>
              <a:rPr lang="nl-BE">
                <a:solidFill>
                  <a:srgbClr val="FF0000"/>
                </a:solidFill>
              </a:rPr>
              <a:t>Opdrachten ?</a:t>
            </a:r>
            <a:endParaRPr lang="nl-BE"/>
          </a:p>
        </p:txBody>
      </p:sp>
      <p:sp>
        <p:nvSpPr>
          <p:cNvPr id="3" name="Tijdelijke aanduiding voor tekst 2">
            <a:extLst>
              <a:ext uri="{FF2B5EF4-FFF2-40B4-BE49-F238E27FC236}">
                <a16:creationId xmlns:a16="http://schemas.microsoft.com/office/drawing/2014/main" id="{CCA14880-8D62-4040-9B75-96D6BC75185D}"/>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20B0418D-941B-47AC-A633-86FAD2429A44}"/>
              </a:ext>
            </a:extLst>
          </p:cNvPr>
          <p:cNvSpPr>
            <a:spLocks noGrp="1"/>
          </p:cNvSpPr>
          <p:nvPr>
            <p:ph type="body" sz="quarter" idx="11"/>
          </p:nvPr>
        </p:nvSpPr>
        <p:spPr/>
        <p:txBody>
          <a:bodyPr/>
          <a:lstStyle/>
          <a:p>
            <a:pPr>
              <a:buFont typeface="+mj-lt"/>
              <a:buAutoNum type="arabicPeriod"/>
            </a:pPr>
            <a:r>
              <a:rPr lang="nl-BE" sz="4400" b="1"/>
              <a:t> Coördinatie</a:t>
            </a:r>
            <a:r>
              <a:rPr lang="nl-BE" sz="4400"/>
              <a:t> &amp; registratie van opvangvragen</a:t>
            </a:r>
            <a:endParaRPr lang="en-US" sz="4400"/>
          </a:p>
          <a:p>
            <a:endParaRPr lang="nl-BE" sz="4400"/>
          </a:p>
          <a:p>
            <a:r>
              <a:rPr lang="nl-BE" sz="4400"/>
              <a:t>in kaart brengen van lokale vraag &amp; aanbod kinderopvang</a:t>
            </a:r>
            <a:endParaRPr lang="nl-BE" sz="4400">
              <a:ea typeface="Verdana"/>
              <a:cs typeface="Verdana"/>
            </a:endParaRPr>
          </a:p>
          <a:p>
            <a:r>
              <a:rPr lang="nl-BE" sz="4400">
                <a:ea typeface="Verdana"/>
                <a:cs typeface="Verdana"/>
              </a:rPr>
              <a:t>LOK, lokaal bestuur en Opgroeien informeren</a:t>
            </a:r>
          </a:p>
        </p:txBody>
      </p:sp>
    </p:spTree>
    <p:extLst>
      <p:ext uri="{BB962C8B-B14F-4D97-AF65-F5344CB8AC3E}">
        <p14:creationId xmlns:p14="http://schemas.microsoft.com/office/powerpoint/2010/main" val="33636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263FF-5856-46DE-8E43-E66C5BA1FD4F}"/>
              </a:ext>
            </a:extLst>
          </p:cNvPr>
          <p:cNvSpPr>
            <a:spLocks noGrp="1"/>
          </p:cNvSpPr>
          <p:nvPr>
            <p:ph type="title"/>
          </p:nvPr>
        </p:nvSpPr>
        <p:spPr/>
        <p:txBody>
          <a:bodyPr/>
          <a:lstStyle/>
          <a:p>
            <a:r>
              <a:rPr lang="nl-BE"/>
              <a:t>Lokaal Loket Kinderopvang- </a:t>
            </a:r>
            <a:r>
              <a:rPr lang="nl-BE">
                <a:solidFill>
                  <a:srgbClr val="FF0000"/>
                </a:solidFill>
              </a:rPr>
              <a:t>Opdrachten ?</a:t>
            </a:r>
            <a:endParaRPr lang="nl-BE"/>
          </a:p>
        </p:txBody>
      </p:sp>
      <p:sp>
        <p:nvSpPr>
          <p:cNvPr id="3" name="Tijdelijke aanduiding voor tekst 2">
            <a:extLst>
              <a:ext uri="{FF2B5EF4-FFF2-40B4-BE49-F238E27FC236}">
                <a16:creationId xmlns:a16="http://schemas.microsoft.com/office/drawing/2014/main" id="{E6E47471-D5BD-4055-9974-B401A4CFA5D1}"/>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26D404F7-3DA1-41BD-94F5-730BF1AEEA7F}"/>
              </a:ext>
            </a:extLst>
          </p:cNvPr>
          <p:cNvSpPr>
            <a:spLocks noGrp="1"/>
          </p:cNvSpPr>
          <p:nvPr>
            <p:ph type="body" sz="quarter" idx="11"/>
          </p:nvPr>
        </p:nvSpPr>
        <p:spPr/>
        <p:txBody>
          <a:bodyPr/>
          <a:lstStyle/>
          <a:p>
            <a:pPr marL="0" indent="0">
              <a:buNone/>
            </a:pPr>
            <a:r>
              <a:rPr lang="nl-BE" sz="4400" b="1"/>
              <a:t>2. Ondersteuning van ouders</a:t>
            </a:r>
            <a:r>
              <a:rPr lang="nl-BE" sz="4400"/>
              <a:t> die opvang zoeken</a:t>
            </a:r>
          </a:p>
          <a:p>
            <a:endParaRPr lang="nl-BE" sz="4400"/>
          </a:p>
          <a:p>
            <a:r>
              <a:rPr lang="nl-BE" sz="4400"/>
              <a:t>informatie over het aanbod</a:t>
            </a:r>
            <a:endParaRPr lang="nl-BE" sz="4400">
              <a:ea typeface="Verdana"/>
              <a:cs typeface="Verdana"/>
            </a:endParaRPr>
          </a:p>
          <a:p>
            <a:r>
              <a:rPr lang="nl-BE" sz="4400"/>
              <a:t>vraag stellen eenvoudiger maken, eventueel via één digitaal systeem</a:t>
            </a:r>
            <a:endParaRPr lang="nl-BE" sz="4400">
              <a:ea typeface="Verdana"/>
              <a:cs typeface="Verdana"/>
            </a:endParaRPr>
          </a:p>
          <a:p>
            <a:r>
              <a:rPr lang="nl-BE" sz="4400"/>
              <a:t>specifieke aandacht voor kwetsbare gezinnen</a:t>
            </a:r>
            <a:endParaRPr lang="nl-BE" sz="4400">
              <a:ea typeface="Verdana"/>
              <a:cs typeface="Verdana"/>
            </a:endParaRPr>
          </a:p>
          <a:p>
            <a:endParaRPr lang="nl-BE"/>
          </a:p>
        </p:txBody>
      </p:sp>
      <p:pic>
        <p:nvPicPr>
          <p:cNvPr id="6" name="Afbeelding 5">
            <a:extLst>
              <a:ext uri="{FF2B5EF4-FFF2-40B4-BE49-F238E27FC236}">
                <a16:creationId xmlns:a16="http://schemas.microsoft.com/office/drawing/2014/main" id="{26A74135-FC1A-4D2D-9AF4-B37B2F486269}"/>
              </a:ext>
            </a:extLst>
          </p:cNvPr>
          <p:cNvPicPr>
            <a:picLocks noChangeAspect="1"/>
          </p:cNvPicPr>
          <p:nvPr/>
        </p:nvPicPr>
        <p:blipFill>
          <a:blip r:embed="rId3"/>
          <a:stretch>
            <a:fillRect/>
          </a:stretch>
        </p:blipFill>
        <p:spPr>
          <a:xfrm>
            <a:off x="14278817" y="7795847"/>
            <a:ext cx="4640335" cy="4644644"/>
          </a:xfrm>
          <a:prstGeom prst="rect">
            <a:avLst/>
          </a:prstGeom>
        </p:spPr>
      </p:pic>
    </p:spTree>
    <p:extLst>
      <p:ext uri="{BB962C8B-B14F-4D97-AF65-F5344CB8AC3E}">
        <p14:creationId xmlns:p14="http://schemas.microsoft.com/office/powerpoint/2010/main" val="355741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66FEB-B671-473A-B432-93FB0638C2EF}"/>
              </a:ext>
            </a:extLst>
          </p:cNvPr>
          <p:cNvSpPr>
            <a:spLocks noGrp="1"/>
          </p:cNvSpPr>
          <p:nvPr>
            <p:ph type="title"/>
          </p:nvPr>
        </p:nvSpPr>
        <p:spPr/>
        <p:txBody>
          <a:bodyPr/>
          <a:lstStyle/>
          <a:p>
            <a:r>
              <a:rPr lang="nl-BE"/>
              <a:t>Lokaal Loket Kinderopvang- </a:t>
            </a:r>
            <a:r>
              <a:rPr lang="nl-BE">
                <a:solidFill>
                  <a:srgbClr val="FF0000"/>
                </a:solidFill>
              </a:rPr>
              <a:t>Opdrachten ?</a:t>
            </a:r>
            <a:endParaRPr lang="nl-BE"/>
          </a:p>
        </p:txBody>
      </p:sp>
      <p:sp>
        <p:nvSpPr>
          <p:cNvPr id="3" name="Tijdelijke aanduiding voor tekst 2">
            <a:extLst>
              <a:ext uri="{FF2B5EF4-FFF2-40B4-BE49-F238E27FC236}">
                <a16:creationId xmlns:a16="http://schemas.microsoft.com/office/drawing/2014/main" id="{132635D2-AFFE-452F-9F13-758865FBF5E7}"/>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6785A108-4126-47A9-A292-6EB7F874EA3B}"/>
              </a:ext>
            </a:extLst>
          </p:cNvPr>
          <p:cNvSpPr>
            <a:spLocks noGrp="1"/>
          </p:cNvSpPr>
          <p:nvPr>
            <p:ph type="body" sz="quarter" idx="11"/>
          </p:nvPr>
        </p:nvSpPr>
        <p:spPr>
          <a:xfrm>
            <a:off x="2217738" y="3485769"/>
            <a:ext cx="20492634" cy="7900988"/>
          </a:xfrm>
        </p:spPr>
        <p:txBody>
          <a:bodyPr/>
          <a:lstStyle/>
          <a:p>
            <a:pPr marL="0" indent="0">
              <a:buNone/>
            </a:pPr>
            <a:r>
              <a:rPr lang="nl-BE" sz="4400"/>
              <a:t>3.  </a:t>
            </a:r>
            <a:r>
              <a:rPr lang="nl-BE" sz="4400" b="1"/>
              <a:t>Samenwerking</a:t>
            </a:r>
            <a:r>
              <a:rPr lang="nl-BE" sz="4400"/>
              <a:t> </a:t>
            </a:r>
            <a:endParaRPr lang="nl-BE" sz="4400" b="1"/>
          </a:p>
          <a:p>
            <a:endParaRPr lang="nl-BE" sz="4400"/>
          </a:p>
          <a:p>
            <a:r>
              <a:rPr lang="nl-BE" sz="4400"/>
              <a:t>met alle kinderopvanglocaties in het werkingsgebied</a:t>
            </a:r>
            <a:endParaRPr lang="nl-BE" sz="4400" b="1">
              <a:ea typeface="Verdana"/>
              <a:cs typeface="Verdana"/>
            </a:endParaRPr>
          </a:p>
          <a:p>
            <a:r>
              <a:rPr lang="nl-BE" sz="4400"/>
              <a:t>met organisaties die gezinnen ondersteunen (Huis van het Kind)</a:t>
            </a:r>
            <a:endParaRPr lang="nl-BE" sz="4400" b="1"/>
          </a:p>
          <a:p>
            <a:r>
              <a:rPr lang="nl-BE" sz="4400"/>
              <a:t>met andere lokale loketten</a:t>
            </a:r>
            <a:endParaRPr lang="nl-BE" sz="4400" b="1">
              <a:ea typeface="Verdana"/>
              <a:cs typeface="Verdana"/>
            </a:endParaRPr>
          </a:p>
          <a:p>
            <a:endParaRPr lang="nl-BE"/>
          </a:p>
        </p:txBody>
      </p:sp>
    </p:spTree>
    <p:extLst>
      <p:ext uri="{BB962C8B-B14F-4D97-AF65-F5344CB8AC3E}">
        <p14:creationId xmlns:p14="http://schemas.microsoft.com/office/powerpoint/2010/main" val="153804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FA61-B2F8-40A3-8695-3672FAF7D50D}"/>
              </a:ext>
            </a:extLst>
          </p:cNvPr>
          <p:cNvSpPr>
            <a:spLocks noGrp="1"/>
          </p:cNvSpPr>
          <p:nvPr>
            <p:ph type="title"/>
          </p:nvPr>
        </p:nvSpPr>
        <p:spPr/>
        <p:txBody>
          <a:bodyPr/>
          <a:lstStyle/>
          <a:p>
            <a:r>
              <a:rPr lang="nl-BE"/>
              <a:t>Lokaal Loket Kinderopvang- </a:t>
            </a:r>
            <a:r>
              <a:rPr lang="nl-BE">
                <a:solidFill>
                  <a:srgbClr val="FF0000"/>
                </a:solidFill>
              </a:rPr>
              <a:t>Werkingsgebied</a:t>
            </a:r>
            <a:endParaRPr lang="nl-BE"/>
          </a:p>
        </p:txBody>
      </p:sp>
      <p:sp>
        <p:nvSpPr>
          <p:cNvPr id="3" name="Tijdelijke aanduiding voor tekst 2">
            <a:extLst>
              <a:ext uri="{FF2B5EF4-FFF2-40B4-BE49-F238E27FC236}">
                <a16:creationId xmlns:a16="http://schemas.microsoft.com/office/drawing/2014/main" id="{E34680B4-8324-4833-A3C9-682EB023EEC4}"/>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C8D56273-8DB0-4325-AF83-FB53046E8593}"/>
              </a:ext>
            </a:extLst>
          </p:cNvPr>
          <p:cNvSpPr>
            <a:spLocks noGrp="1"/>
          </p:cNvSpPr>
          <p:nvPr>
            <p:ph type="body" sz="quarter" idx="11"/>
          </p:nvPr>
        </p:nvSpPr>
        <p:spPr/>
        <p:txBody>
          <a:bodyPr/>
          <a:lstStyle/>
          <a:p>
            <a:r>
              <a:rPr lang="nl-BE" sz="4400"/>
              <a:t>Eén loket per stad of gemeente</a:t>
            </a:r>
          </a:p>
          <a:p>
            <a:pPr marL="0" indent="0">
              <a:buNone/>
            </a:pPr>
            <a:endParaRPr lang="nl-BE" sz="4400"/>
          </a:p>
          <a:p>
            <a:r>
              <a:rPr lang="nl-BE" sz="4400"/>
              <a:t>Kan betrekking hebben op verschillende aangrenzende gemeenten. Hoeft niet noodzakelijk binnen grenzen zorgregio of ELZ</a:t>
            </a:r>
          </a:p>
          <a:p>
            <a:pPr marL="0" indent="0">
              <a:buNone/>
            </a:pPr>
            <a:endParaRPr lang="nl-BE" sz="4400"/>
          </a:p>
          <a:p>
            <a:r>
              <a:rPr lang="nl-BE" sz="4400"/>
              <a:t>Kan meerdere aanspreekpunten of antennes hebben</a:t>
            </a:r>
          </a:p>
          <a:p>
            <a:endParaRPr lang="nl-BE"/>
          </a:p>
        </p:txBody>
      </p:sp>
    </p:spTree>
    <p:extLst>
      <p:ext uri="{BB962C8B-B14F-4D97-AF65-F5344CB8AC3E}">
        <p14:creationId xmlns:p14="http://schemas.microsoft.com/office/powerpoint/2010/main" val="410862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p:txBody>
          <a:bodyPr/>
          <a:lstStyle/>
          <a:p>
            <a:r>
              <a:rPr lang="nl-BE"/>
              <a:t>Subsidie</a:t>
            </a:r>
          </a:p>
        </p:txBody>
      </p:sp>
    </p:spTree>
    <p:extLst>
      <p:ext uri="{BB962C8B-B14F-4D97-AF65-F5344CB8AC3E}">
        <p14:creationId xmlns:p14="http://schemas.microsoft.com/office/powerpoint/2010/main" val="91113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81D28-3C87-4BE9-A58A-CAC6488E3AFD}"/>
              </a:ext>
            </a:extLst>
          </p:cNvPr>
          <p:cNvSpPr>
            <a:spLocks noGrp="1"/>
          </p:cNvSpPr>
          <p:nvPr>
            <p:ph type="title"/>
          </p:nvPr>
        </p:nvSpPr>
        <p:spPr/>
        <p:txBody>
          <a:bodyPr/>
          <a:lstStyle/>
          <a:p>
            <a:r>
              <a:rPr lang="nl-BE"/>
              <a:t>Subsidie- </a:t>
            </a:r>
            <a:r>
              <a:rPr lang="nl-BE">
                <a:solidFill>
                  <a:srgbClr val="FF0000"/>
                </a:solidFill>
              </a:rPr>
              <a:t>voorwaarden</a:t>
            </a:r>
            <a:endParaRPr lang="nl-BE"/>
          </a:p>
        </p:txBody>
      </p:sp>
      <p:sp>
        <p:nvSpPr>
          <p:cNvPr id="3" name="Tijdelijke aanduiding voor tekst 2">
            <a:extLst>
              <a:ext uri="{FF2B5EF4-FFF2-40B4-BE49-F238E27FC236}">
                <a16:creationId xmlns:a16="http://schemas.microsoft.com/office/drawing/2014/main" id="{753E594F-C317-4426-BBCE-973171369FD5}"/>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BF577935-7AED-4308-B4C4-CF1CBF28FE78}"/>
              </a:ext>
            </a:extLst>
          </p:cNvPr>
          <p:cNvSpPr>
            <a:spLocks noGrp="1"/>
          </p:cNvSpPr>
          <p:nvPr>
            <p:ph type="body" sz="quarter" idx="11"/>
          </p:nvPr>
        </p:nvSpPr>
        <p:spPr/>
        <p:txBody>
          <a:bodyPr/>
          <a:lstStyle/>
          <a:p>
            <a:pPr>
              <a:buAutoNum type="arabicParenR"/>
            </a:pPr>
            <a:r>
              <a:rPr lang="nl-BE" sz="4400" b="1"/>
              <a:t>Opdrachten uitvoeren</a:t>
            </a:r>
            <a:r>
              <a:rPr lang="nl-BE" sz="4400"/>
              <a:t> (coördinatie/informeren/samenwerken)</a:t>
            </a:r>
          </a:p>
          <a:p>
            <a:pPr>
              <a:buAutoNum type="arabicParenR"/>
            </a:pPr>
            <a:r>
              <a:rPr lang="nl-BE" sz="4400" b="1"/>
              <a:t>Meewerken aan de doelstellingen van het Huis van het Kind. </a:t>
            </a:r>
            <a:r>
              <a:rPr lang="nl-BE" sz="4400"/>
              <a:t>Lokaal Loket moet niet ingebed zijn in </a:t>
            </a:r>
            <a:r>
              <a:rPr lang="nl-BE" sz="4400" err="1"/>
              <a:t>hvk</a:t>
            </a:r>
            <a:r>
              <a:rPr lang="nl-BE" sz="4400"/>
              <a:t> maar er moet minstens worden afgestemd en samengewerkt</a:t>
            </a:r>
          </a:p>
          <a:p>
            <a:pPr>
              <a:buFont typeface="Arial" pitchFamily="34" charset="0"/>
              <a:buAutoNum type="arabicParenR"/>
            </a:pPr>
            <a:r>
              <a:rPr lang="nl-BE" sz="4400" b="1"/>
              <a:t>Registratie van opvangvragen</a:t>
            </a:r>
            <a:r>
              <a:rPr lang="nl-BE" sz="4400"/>
              <a:t>. Vraag en aanbod van kinderopvang in kaart brengen en lokaal of aan de Vlaamse overheid rapporteren</a:t>
            </a:r>
          </a:p>
          <a:p>
            <a:endParaRPr lang="nl-BE"/>
          </a:p>
        </p:txBody>
      </p:sp>
    </p:spTree>
    <p:extLst>
      <p:ext uri="{BB962C8B-B14F-4D97-AF65-F5344CB8AC3E}">
        <p14:creationId xmlns:p14="http://schemas.microsoft.com/office/powerpoint/2010/main" val="195047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38DD4-A6E1-4206-9F6C-F3E433D85B46}"/>
              </a:ext>
            </a:extLst>
          </p:cNvPr>
          <p:cNvSpPr>
            <a:spLocks noGrp="1"/>
          </p:cNvSpPr>
          <p:nvPr>
            <p:ph type="title"/>
          </p:nvPr>
        </p:nvSpPr>
        <p:spPr/>
        <p:txBody>
          <a:bodyPr/>
          <a:lstStyle/>
          <a:p>
            <a:r>
              <a:rPr lang="nl-BE"/>
              <a:t>Subsidie- </a:t>
            </a:r>
            <a:r>
              <a:rPr lang="nl-BE">
                <a:solidFill>
                  <a:srgbClr val="FF0000"/>
                </a:solidFill>
              </a:rPr>
              <a:t>voorwaarden</a:t>
            </a:r>
            <a:endParaRPr lang="nl-BE"/>
          </a:p>
        </p:txBody>
      </p:sp>
      <p:sp>
        <p:nvSpPr>
          <p:cNvPr id="3" name="Tijdelijke aanduiding voor tekst 2">
            <a:extLst>
              <a:ext uri="{FF2B5EF4-FFF2-40B4-BE49-F238E27FC236}">
                <a16:creationId xmlns:a16="http://schemas.microsoft.com/office/drawing/2014/main" id="{2168B34D-F6E7-4897-B109-9A4982D8D9D7}"/>
              </a:ext>
            </a:extLst>
          </p:cNvPr>
          <p:cNvSpPr>
            <a:spLocks noGrp="1"/>
          </p:cNvSpPr>
          <p:nvPr>
            <p:ph type="body" sz="quarter" idx="10"/>
          </p:nvPr>
        </p:nvSpPr>
        <p:spPr/>
        <p:txBody>
          <a:bodyPr/>
          <a:lstStyle/>
          <a:p>
            <a:r>
              <a:rPr lang="nl-BE"/>
              <a:t>REGISTRATIE</a:t>
            </a:r>
          </a:p>
        </p:txBody>
      </p:sp>
      <p:sp>
        <p:nvSpPr>
          <p:cNvPr id="4" name="Tijdelijke aanduiding voor tekst 3">
            <a:extLst>
              <a:ext uri="{FF2B5EF4-FFF2-40B4-BE49-F238E27FC236}">
                <a16:creationId xmlns:a16="http://schemas.microsoft.com/office/drawing/2014/main" id="{6232875E-88E3-4D71-A8FC-E057AE380B11}"/>
              </a:ext>
            </a:extLst>
          </p:cNvPr>
          <p:cNvSpPr>
            <a:spLocks noGrp="1"/>
          </p:cNvSpPr>
          <p:nvPr>
            <p:ph type="body" sz="quarter" idx="11"/>
          </p:nvPr>
        </p:nvSpPr>
        <p:spPr>
          <a:xfrm>
            <a:off x="1969477" y="3565525"/>
            <a:ext cx="20740895" cy="7243152"/>
          </a:xfrm>
        </p:spPr>
        <p:txBody>
          <a:bodyPr/>
          <a:lstStyle/>
          <a:p>
            <a:pPr marL="0" indent="0">
              <a:buNone/>
            </a:pPr>
            <a:r>
              <a:rPr lang="nl-BE" sz="4400"/>
              <a:t>MINIMUM NORM =</a:t>
            </a:r>
          </a:p>
          <a:p>
            <a:pPr marL="0" indent="0">
              <a:buNone/>
            </a:pPr>
            <a:r>
              <a:rPr lang="nl-BE" sz="4400"/>
              <a:t>Jaarregistratie van </a:t>
            </a:r>
          </a:p>
          <a:p>
            <a:pPr>
              <a:buFontTx/>
              <a:buChar char="-"/>
            </a:pPr>
            <a:r>
              <a:rPr lang="nl-BE" sz="4400"/>
              <a:t> totaal unieke opvangvragen </a:t>
            </a:r>
            <a:r>
              <a:rPr lang="nl-BE" sz="4400" b="1"/>
              <a:t>bij het lokaal loket</a:t>
            </a:r>
          </a:p>
          <a:p>
            <a:pPr>
              <a:buFontTx/>
              <a:buChar char="-"/>
            </a:pPr>
            <a:r>
              <a:rPr lang="nl-BE" sz="4400"/>
              <a:t> totaal onbeantwoorde vragen</a:t>
            </a:r>
          </a:p>
          <a:p>
            <a:pPr>
              <a:buFontTx/>
              <a:buChar char="-"/>
            </a:pPr>
            <a:r>
              <a:rPr lang="nl-BE" sz="4400"/>
              <a:t> subtotalen voor specifieke opvangvragen : voorrangsgezinnen, kwetsbare gezinnen </a:t>
            </a:r>
            <a:r>
              <a:rPr lang="nl-BE" sz="4400" err="1"/>
              <a:t>enz</a:t>
            </a:r>
            <a:r>
              <a:rPr lang="nl-BE" sz="4400"/>
              <a:t>…</a:t>
            </a:r>
          </a:p>
          <a:p>
            <a:pPr marL="0" indent="0">
              <a:buNone/>
            </a:pPr>
            <a:endParaRPr lang="nl-BE" sz="4400"/>
          </a:p>
          <a:p>
            <a:pPr marL="0" indent="0">
              <a:buNone/>
            </a:pPr>
            <a:r>
              <a:rPr lang="nl-BE" sz="4400"/>
              <a:t>Samenwerking met </a:t>
            </a:r>
            <a:r>
              <a:rPr lang="nl-BE" sz="4400" b="1"/>
              <a:t>alle</a:t>
            </a:r>
            <a:r>
              <a:rPr lang="nl-BE" sz="4400"/>
              <a:t> organisatoren in het werkingsgebied</a:t>
            </a:r>
          </a:p>
          <a:p>
            <a:endParaRPr lang="nl-BE"/>
          </a:p>
        </p:txBody>
      </p:sp>
    </p:spTree>
    <p:extLst>
      <p:ext uri="{BB962C8B-B14F-4D97-AF65-F5344CB8AC3E}">
        <p14:creationId xmlns:p14="http://schemas.microsoft.com/office/powerpoint/2010/main" val="152805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71C3B-1EB8-4B7A-AFC8-A081E0A784D2}"/>
              </a:ext>
            </a:extLst>
          </p:cNvPr>
          <p:cNvSpPr>
            <a:spLocks noGrp="1"/>
          </p:cNvSpPr>
          <p:nvPr>
            <p:ph type="title"/>
          </p:nvPr>
        </p:nvSpPr>
        <p:spPr/>
        <p:txBody>
          <a:bodyPr/>
          <a:lstStyle/>
          <a:p>
            <a:r>
              <a:rPr lang="nl-BE"/>
              <a:t>Subsidie- </a:t>
            </a:r>
            <a:r>
              <a:rPr lang="nl-BE">
                <a:solidFill>
                  <a:srgbClr val="FF0000"/>
                </a:solidFill>
              </a:rPr>
              <a:t>wie kan aanvragen ?</a:t>
            </a:r>
            <a:endParaRPr lang="nl-BE"/>
          </a:p>
        </p:txBody>
      </p:sp>
      <p:sp>
        <p:nvSpPr>
          <p:cNvPr id="3" name="Tijdelijke aanduiding voor tekst 2">
            <a:extLst>
              <a:ext uri="{FF2B5EF4-FFF2-40B4-BE49-F238E27FC236}">
                <a16:creationId xmlns:a16="http://schemas.microsoft.com/office/drawing/2014/main" id="{302D86A1-6F4A-4CC4-A252-E30A1D413896}"/>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FCCE48C4-B620-46D5-9364-18AC6D3ED190}"/>
              </a:ext>
            </a:extLst>
          </p:cNvPr>
          <p:cNvSpPr>
            <a:spLocks noGrp="1"/>
          </p:cNvSpPr>
          <p:nvPr>
            <p:ph type="body" sz="quarter" idx="11"/>
          </p:nvPr>
        </p:nvSpPr>
        <p:spPr/>
        <p:txBody>
          <a:bodyPr/>
          <a:lstStyle/>
          <a:p>
            <a:pPr marL="0" indent="0">
              <a:buNone/>
            </a:pPr>
            <a:r>
              <a:rPr lang="nl-BE" sz="4400"/>
              <a:t>De subsidie kan aangevraagd worden door:</a:t>
            </a:r>
          </a:p>
          <a:p>
            <a:pPr marL="742950" indent="-742950">
              <a:buAutoNum type="arabicParenR"/>
            </a:pPr>
            <a:r>
              <a:rPr lang="nl-BE" sz="4400"/>
              <a:t>De Initiatiefnemer/organisator van het Lokaal Loket </a:t>
            </a:r>
          </a:p>
          <a:p>
            <a:pPr marL="742950" indent="-742950">
              <a:buAutoNum type="arabicParenR"/>
            </a:pPr>
            <a:r>
              <a:rPr lang="nl-BE" sz="4400"/>
              <a:t>Rechtspersoon zonder winstoogmerk (vzw of lokaal bestuur) – geen feitelijke vereniging en geen natuurlijke persoon</a:t>
            </a:r>
          </a:p>
          <a:p>
            <a:endParaRPr lang="nl-BE"/>
          </a:p>
        </p:txBody>
      </p:sp>
    </p:spTree>
    <p:extLst>
      <p:ext uri="{BB962C8B-B14F-4D97-AF65-F5344CB8AC3E}">
        <p14:creationId xmlns:p14="http://schemas.microsoft.com/office/powerpoint/2010/main" val="372261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707BA-71D6-4856-BC63-A6E9DBA7FFFC}"/>
              </a:ext>
            </a:extLst>
          </p:cNvPr>
          <p:cNvSpPr>
            <a:spLocks noGrp="1"/>
          </p:cNvSpPr>
          <p:nvPr>
            <p:ph type="title"/>
          </p:nvPr>
        </p:nvSpPr>
        <p:spPr/>
        <p:txBody>
          <a:bodyPr/>
          <a:lstStyle/>
          <a:p>
            <a:r>
              <a:rPr lang="nl-BE"/>
              <a:t>Subsidie- </a:t>
            </a:r>
            <a:r>
              <a:rPr lang="nl-BE">
                <a:solidFill>
                  <a:srgbClr val="FF0000"/>
                </a:solidFill>
              </a:rPr>
              <a:t>hoeveel ? hoe aanvragen ?</a:t>
            </a:r>
            <a:endParaRPr lang="nl-BE"/>
          </a:p>
        </p:txBody>
      </p:sp>
      <p:sp>
        <p:nvSpPr>
          <p:cNvPr id="3" name="Tijdelijke aanduiding voor tekst 2">
            <a:extLst>
              <a:ext uri="{FF2B5EF4-FFF2-40B4-BE49-F238E27FC236}">
                <a16:creationId xmlns:a16="http://schemas.microsoft.com/office/drawing/2014/main" id="{1C633D77-AFF6-4FEB-8AEB-80F373192AAA}"/>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BA33A5CD-9F4F-4804-9631-D99EE216E756}"/>
              </a:ext>
            </a:extLst>
          </p:cNvPr>
          <p:cNvSpPr>
            <a:spLocks noGrp="1"/>
          </p:cNvSpPr>
          <p:nvPr>
            <p:ph type="body" sz="quarter" idx="11"/>
          </p:nvPr>
        </p:nvSpPr>
        <p:spPr/>
        <p:txBody>
          <a:bodyPr/>
          <a:lstStyle/>
          <a:p>
            <a:r>
              <a:rPr lang="nl-BE" sz="4400"/>
              <a:t>Berekening bedrag per gemeente = identieke berekening als subsidie Huis van het Kind</a:t>
            </a:r>
          </a:p>
          <a:p>
            <a:r>
              <a:rPr lang="nl-BE" sz="4400"/>
              <a:t>Bij intergemeentelijk: bedragen samengeteld</a:t>
            </a:r>
          </a:p>
          <a:p>
            <a:endParaRPr lang="nl-BE" sz="4400"/>
          </a:p>
          <a:p>
            <a:r>
              <a:rPr lang="nl-BE" sz="4400"/>
              <a:t>Voor jouw gemeente: </a:t>
            </a:r>
            <a:r>
              <a:rPr lang="nl-BE" sz="4400">
                <a:hlinkClick r:id="rId2"/>
              </a:rPr>
              <a:t>zie </a:t>
            </a:r>
            <a:r>
              <a:rPr lang="nl-BE" sz="4400" err="1">
                <a:hlinkClick r:id="rId2"/>
              </a:rPr>
              <a:t>exceloverzicht</a:t>
            </a:r>
            <a:r>
              <a:rPr lang="nl-BE" sz="4400">
                <a:hlinkClick r:id="rId2"/>
              </a:rPr>
              <a:t> - tabblad lokaal loket</a:t>
            </a:r>
            <a:endParaRPr lang="nl-BE" sz="4400"/>
          </a:p>
          <a:p>
            <a:endParaRPr lang="nl-BE" sz="4400"/>
          </a:p>
          <a:p>
            <a:r>
              <a:rPr lang="nl-BE" sz="4400">
                <a:ea typeface="Verdana"/>
                <a:cs typeface="Verdana"/>
              </a:rPr>
              <a:t>De aanvraag van deze subsidie is niet gebonden aan een oproeptermijn. De subsidie is beschikbaar zodra je voldoet aan de voorwaarden. </a:t>
            </a:r>
          </a:p>
          <a:p>
            <a:endParaRPr lang="nl-BE" sz="4400"/>
          </a:p>
          <a:p>
            <a:r>
              <a:rPr lang="nl-BE" sz="4400"/>
              <a:t>Aanvraagformulier: </a:t>
            </a:r>
            <a:r>
              <a:rPr lang="nl-BE" sz="4400">
                <a:hlinkClick r:id="rId3"/>
              </a:rPr>
              <a:t>zie website</a:t>
            </a:r>
            <a:endParaRPr lang="nl-BE" sz="4400"/>
          </a:p>
        </p:txBody>
      </p:sp>
    </p:spTree>
    <p:extLst>
      <p:ext uri="{BB962C8B-B14F-4D97-AF65-F5344CB8AC3E}">
        <p14:creationId xmlns:p14="http://schemas.microsoft.com/office/powerpoint/2010/main" val="290415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p:txBody>
          <a:bodyPr/>
          <a:lstStyle/>
          <a:p>
            <a:r>
              <a:rPr lang="nl-BE"/>
              <a:t>Ook goed om weten…</a:t>
            </a:r>
          </a:p>
        </p:txBody>
      </p:sp>
    </p:spTree>
    <p:extLst>
      <p:ext uri="{BB962C8B-B14F-4D97-AF65-F5344CB8AC3E}">
        <p14:creationId xmlns:p14="http://schemas.microsoft.com/office/powerpoint/2010/main" val="189529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p:txBody>
          <a:bodyPr/>
          <a:lstStyle/>
          <a:p>
            <a:r>
              <a:rPr lang="nl-BE"/>
              <a:t>Betekenis voor Vlaams beleid</a:t>
            </a:r>
            <a:br>
              <a:rPr lang="nl-BE"/>
            </a:br>
            <a:br>
              <a:rPr lang="nl-BE"/>
            </a:br>
            <a:r>
              <a:rPr lang="nl-BE" sz="4800"/>
              <a:t>Een LLKO in elke gemeente tegen 2023</a:t>
            </a:r>
          </a:p>
        </p:txBody>
      </p:sp>
    </p:spTree>
    <p:extLst>
      <p:ext uri="{BB962C8B-B14F-4D97-AF65-F5344CB8AC3E}">
        <p14:creationId xmlns:p14="http://schemas.microsoft.com/office/powerpoint/2010/main" val="337139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06947-1697-414E-B83D-DAFDDD4D1A0D}"/>
              </a:ext>
            </a:extLst>
          </p:cNvPr>
          <p:cNvSpPr>
            <a:spLocks noGrp="1"/>
          </p:cNvSpPr>
          <p:nvPr>
            <p:ph type="title"/>
          </p:nvPr>
        </p:nvSpPr>
        <p:spPr/>
        <p:txBody>
          <a:bodyPr/>
          <a:lstStyle/>
          <a:p>
            <a:r>
              <a:rPr lang="nl-BE"/>
              <a:t>Digitaal Loket</a:t>
            </a:r>
          </a:p>
        </p:txBody>
      </p:sp>
      <p:sp>
        <p:nvSpPr>
          <p:cNvPr id="3" name="Tijdelijke aanduiding voor tekst 2">
            <a:extLst>
              <a:ext uri="{FF2B5EF4-FFF2-40B4-BE49-F238E27FC236}">
                <a16:creationId xmlns:a16="http://schemas.microsoft.com/office/drawing/2014/main" id="{1EC7F78A-52AD-49D4-8078-61A0E70753F4}"/>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925416F6-5E75-493C-BCBE-FEBD8538064D}"/>
              </a:ext>
            </a:extLst>
          </p:cNvPr>
          <p:cNvSpPr>
            <a:spLocks noGrp="1"/>
          </p:cNvSpPr>
          <p:nvPr>
            <p:ph type="body" sz="quarter" idx="11"/>
          </p:nvPr>
        </p:nvSpPr>
        <p:spPr/>
        <p:txBody>
          <a:bodyPr/>
          <a:lstStyle/>
          <a:p>
            <a:pPr algn="l" rtl="0" fontAlgn="base">
              <a:buFont typeface="Arial" panose="020B0604020202020204" pitchFamily="34" charset="0"/>
              <a:buChar char="•"/>
            </a:pPr>
            <a:r>
              <a:rPr lang="nl-BE" sz="4400" b="0" i="0" u="none" strike="noStrike">
                <a:solidFill>
                  <a:srgbClr val="424242"/>
                </a:solidFill>
                <a:effectLst/>
                <a:latin typeface="Flanders Art Sans" panose="00000500000000000000" pitchFamily="50" charset="0"/>
              </a:rPr>
              <a:t>Niet één maar vele mogelijkheden…</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4400" b="0" i="0" u="none" strike="noStrike">
                <a:solidFill>
                  <a:srgbClr val="424242"/>
                </a:solidFill>
                <a:effectLst/>
                <a:latin typeface="Flanders Art Sans" panose="00000500000000000000" pitchFamily="50" charset="0"/>
              </a:rPr>
              <a:t>Wat bestaat er ? Wat voldoet aan de minimale opdrachten van een LL ?</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4400" b="0" i="0" u="none" strike="noStrike">
                <a:solidFill>
                  <a:srgbClr val="424242"/>
                </a:solidFill>
                <a:effectLst/>
                <a:latin typeface="Flanders Art Sans" panose="00000500000000000000" pitchFamily="50" charset="0"/>
              </a:rPr>
              <a:t>Daarom: een wegwijzer….</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Arial" panose="020B0604020202020204" pitchFamily="34" charset="0"/>
            </a:endParaRPr>
          </a:p>
          <a:p>
            <a:pPr algn="l" rtl="0" fontAlgn="base"/>
            <a:r>
              <a:rPr lang="nl-BE" sz="4400" b="0" i="0" u="none" strike="noStrike">
                <a:solidFill>
                  <a:srgbClr val="424242"/>
                </a:solidFill>
                <a:effectLst/>
                <a:latin typeface="Flanders Art Sans" panose="00000500000000000000" pitchFamily="50" charset="0"/>
              </a:rPr>
              <a:t>die functionaliteiten van digitale tools beschrijft</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Segoe UI" panose="020B0502040204020203" pitchFamily="34" charset="0"/>
            </a:endParaRPr>
          </a:p>
          <a:p>
            <a:pPr algn="l" rtl="0" fontAlgn="base"/>
            <a:r>
              <a:rPr lang="nl-BE" sz="4400" b="0" i="0" u="none" strike="noStrike">
                <a:solidFill>
                  <a:srgbClr val="424242"/>
                </a:solidFill>
                <a:effectLst/>
                <a:latin typeface="Flanders Art Sans" panose="00000500000000000000" pitchFamily="50" charset="0"/>
              </a:rPr>
              <a:t>die duidelijk maakt welk systeem welke functionaliteit heeft</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Segoe UI" panose="020B0502040204020203" pitchFamily="34" charset="0"/>
            </a:endParaRPr>
          </a:p>
          <a:p>
            <a:pPr algn="l" rtl="0" fontAlgn="base"/>
            <a:r>
              <a:rPr lang="nl-BE" sz="4400" b="0" i="0" u="none" strike="noStrike">
                <a:solidFill>
                  <a:srgbClr val="424242"/>
                </a:solidFill>
                <a:effectLst/>
                <a:latin typeface="Flanders Art Sans" panose="00000500000000000000" pitchFamily="50" charset="0"/>
              </a:rPr>
              <a:t>die aangeeft welke functionaliteiten je best minimaal voorziet als je kiest voor een digitaal lokaal loket</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Segoe UI" panose="020B0502040204020203" pitchFamily="34" charset="0"/>
            </a:endParaRPr>
          </a:p>
          <a:p>
            <a:pPr algn="l" rtl="0" fontAlgn="base"/>
            <a:r>
              <a:rPr lang="nl-BE" sz="4400" b="0" i="0" u="none" strike="noStrike">
                <a:solidFill>
                  <a:srgbClr val="424242"/>
                </a:solidFill>
                <a:effectLst/>
                <a:latin typeface="Flanders Art Sans" panose="00000500000000000000" pitchFamily="50" charset="0"/>
              </a:rPr>
              <a:t>Overzicht beschikbaar op </a:t>
            </a:r>
            <a:r>
              <a:rPr lang="nl-BE" sz="4400" b="0" i="0" u="none" strike="noStrike">
                <a:solidFill>
                  <a:srgbClr val="424242"/>
                </a:solidFill>
                <a:effectLst/>
                <a:latin typeface="Flanders Art Sans" panose="00000500000000000000" pitchFamily="50" charset="0"/>
                <a:hlinkClick r:id="rId2"/>
              </a:rPr>
              <a:t>de website</a:t>
            </a:r>
            <a:r>
              <a:rPr lang="nl-BE" sz="4400" b="0" i="0" u="none" strike="noStrike">
                <a:solidFill>
                  <a:srgbClr val="424242"/>
                </a:solidFill>
                <a:effectLst/>
                <a:latin typeface="Flanders Art Sans" panose="00000500000000000000" pitchFamily="50" charset="0"/>
              </a:rPr>
              <a:t> Ga naar digitaal loket</a:t>
            </a:r>
            <a:endParaRPr lang="nl-BE"/>
          </a:p>
        </p:txBody>
      </p:sp>
    </p:spTree>
    <p:extLst>
      <p:ext uri="{BB962C8B-B14F-4D97-AF65-F5344CB8AC3E}">
        <p14:creationId xmlns:p14="http://schemas.microsoft.com/office/powerpoint/2010/main" val="142814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50F84-1723-4841-8816-8EF374683337}"/>
              </a:ext>
            </a:extLst>
          </p:cNvPr>
          <p:cNvSpPr>
            <a:spLocks noGrp="1"/>
          </p:cNvSpPr>
          <p:nvPr>
            <p:ph type="title"/>
          </p:nvPr>
        </p:nvSpPr>
        <p:spPr/>
        <p:txBody>
          <a:bodyPr/>
          <a:lstStyle/>
          <a:p>
            <a:r>
              <a:rPr lang="nl-BE"/>
              <a:t>Aanmelding</a:t>
            </a:r>
          </a:p>
        </p:txBody>
      </p:sp>
      <p:sp>
        <p:nvSpPr>
          <p:cNvPr id="3" name="Tijdelijke aanduiding voor tekst 2">
            <a:extLst>
              <a:ext uri="{FF2B5EF4-FFF2-40B4-BE49-F238E27FC236}">
                <a16:creationId xmlns:a16="http://schemas.microsoft.com/office/drawing/2014/main" id="{E5E70C0A-E454-4404-AAFB-8C6FA31D4159}"/>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ED22E89F-D250-4FE7-9E2D-C73D538F871A}"/>
              </a:ext>
            </a:extLst>
          </p:cNvPr>
          <p:cNvSpPr>
            <a:spLocks noGrp="1"/>
          </p:cNvSpPr>
          <p:nvPr>
            <p:ph type="body" sz="quarter" idx="11"/>
          </p:nvPr>
        </p:nvSpPr>
        <p:spPr>
          <a:xfrm>
            <a:off x="1946031" y="3565525"/>
            <a:ext cx="20764341" cy="7900988"/>
          </a:xfrm>
        </p:spPr>
        <p:txBody>
          <a:bodyPr/>
          <a:lstStyle/>
          <a:p>
            <a:pPr algn="l" rtl="0" fontAlgn="base"/>
            <a:r>
              <a:rPr lang="nl-BE" sz="3600" b="0" i="0" u="none" strike="noStrike">
                <a:solidFill>
                  <a:srgbClr val="424242"/>
                </a:solidFill>
                <a:effectLst/>
                <a:latin typeface="Flanders Art Sans" panose="00000500000000000000" pitchFamily="50" charset="0"/>
              </a:rPr>
              <a:t>Voor LL die reeds een aantal opdrachten uitvoeren</a:t>
            </a:r>
            <a:r>
              <a:rPr lang="en-US" sz="3600" b="0" i="0">
                <a:solidFill>
                  <a:srgbClr val="000000"/>
                </a:solidFill>
                <a:effectLst/>
                <a:latin typeface="Flanders Art Sans" panose="00000500000000000000" pitchFamily="50" charset="0"/>
              </a:rPr>
              <a:t>​</a:t>
            </a:r>
            <a:endParaRPr lang="en-US" sz="36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nl-BE" sz="3600" b="0" i="0" u="none" strike="noStrike">
                <a:solidFill>
                  <a:srgbClr val="424242"/>
                </a:solidFill>
                <a:effectLst/>
                <a:latin typeface="Flanders Art Sans" panose="00000500000000000000" pitchFamily="50" charset="0"/>
              </a:rPr>
              <a:t>Neutraal </a:t>
            </a:r>
            <a:r>
              <a:rPr lang="nl-BE" sz="3600" b="0" i="0" u="none" strike="noStrike" err="1">
                <a:solidFill>
                  <a:srgbClr val="424242"/>
                </a:solidFill>
                <a:effectLst/>
                <a:latin typeface="Flanders Art Sans" panose="00000500000000000000" pitchFamily="50" charset="0"/>
              </a:rPr>
              <a:t>infopunt</a:t>
            </a:r>
            <a:r>
              <a:rPr lang="nl-BE" sz="3600" b="0" i="0" u="none" strike="noStrike">
                <a:solidFill>
                  <a:srgbClr val="424242"/>
                </a:solidFill>
                <a:effectLst/>
                <a:latin typeface="Flanders Art Sans" panose="00000500000000000000" pitchFamily="50" charset="0"/>
              </a:rPr>
              <a:t> voor ouders</a:t>
            </a:r>
            <a:r>
              <a:rPr lang="en-US" sz="3600" b="0" i="0">
                <a:solidFill>
                  <a:srgbClr val="000000"/>
                </a:solidFill>
                <a:effectLst/>
                <a:latin typeface="Flanders Art Sans" panose="00000500000000000000" pitchFamily="50"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3600" b="0" i="0" u="none" strike="noStrike">
                <a:solidFill>
                  <a:srgbClr val="424242"/>
                </a:solidFill>
                <a:effectLst/>
                <a:latin typeface="Flanders Art Sans" panose="00000500000000000000" pitchFamily="50" charset="0"/>
              </a:rPr>
              <a:t>Samenwerking met alle organisatoren en met </a:t>
            </a:r>
            <a:r>
              <a:rPr lang="nl-BE" sz="3600" b="0" i="0" u="none" strike="noStrike" err="1">
                <a:solidFill>
                  <a:srgbClr val="424242"/>
                </a:solidFill>
                <a:effectLst/>
                <a:latin typeface="Flanders Art Sans" panose="00000500000000000000" pitchFamily="50" charset="0"/>
              </a:rPr>
              <a:t>toeleiders</a:t>
            </a:r>
            <a:r>
              <a:rPr lang="nl-BE" sz="3600" b="0" i="0">
                <a:solidFill>
                  <a:srgbClr val="000000"/>
                </a:solidFill>
                <a:effectLst/>
                <a:latin typeface="Flanders Art Sans" panose="00000500000000000000" pitchFamily="50" charset="0"/>
              </a:rPr>
              <a:t>​</a:t>
            </a:r>
            <a:endParaRPr lang="nl-BE" sz="3600" b="0" i="0">
              <a:solidFill>
                <a:srgbClr val="000000"/>
              </a:solidFill>
              <a:effectLst/>
              <a:latin typeface="Arial" panose="020B0604020202020204" pitchFamily="34" charset="0"/>
            </a:endParaRPr>
          </a:p>
          <a:p>
            <a:pPr algn="l" rtl="0" fontAlgn="base"/>
            <a:r>
              <a:rPr lang="nl-BE" sz="3600" b="0" i="0" u="none" strike="noStrike">
                <a:solidFill>
                  <a:srgbClr val="424242"/>
                </a:solidFill>
                <a:effectLst/>
                <a:latin typeface="Flanders Art Sans" panose="00000500000000000000" pitchFamily="50" charset="0"/>
              </a:rPr>
              <a:t>Maar die nog niet registreren en opvangvragen opvolgen</a:t>
            </a:r>
            <a:r>
              <a:rPr lang="en-US" sz="3600" b="0" i="0">
                <a:solidFill>
                  <a:srgbClr val="000000"/>
                </a:solidFill>
                <a:effectLst/>
                <a:latin typeface="Flanders Art Sans" panose="00000500000000000000" pitchFamily="50" charset="0"/>
              </a:rPr>
              <a:t>​</a:t>
            </a:r>
            <a:endParaRPr lang="en-US" sz="3600" b="0" i="0">
              <a:solidFill>
                <a:srgbClr val="000000"/>
              </a:solidFill>
              <a:effectLst/>
              <a:latin typeface="Segoe UI" panose="020B0502040204020203" pitchFamily="34" charset="0"/>
            </a:endParaRPr>
          </a:p>
          <a:p>
            <a:pPr algn="l" rtl="0" fontAlgn="base"/>
            <a:r>
              <a:rPr lang="nl-BE" sz="3600" b="0" i="0" u="none" strike="noStrike">
                <a:solidFill>
                  <a:srgbClr val="424242"/>
                </a:solidFill>
                <a:effectLst/>
                <a:latin typeface="Flanders Art Sans" panose="00000500000000000000" pitchFamily="50" charset="0"/>
              </a:rPr>
              <a:t>Bestaat de mogelijkheid om het LL aan te melden.</a:t>
            </a:r>
            <a:r>
              <a:rPr lang="en-US" sz="3600" b="0" i="0">
                <a:solidFill>
                  <a:srgbClr val="000000"/>
                </a:solidFill>
                <a:effectLst/>
                <a:latin typeface="Flanders Art Sans" panose="00000500000000000000" pitchFamily="50" charset="0"/>
              </a:rPr>
              <a:t>​</a:t>
            </a:r>
            <a:endParaRPr lang="en-US" sz="3600" b="0" i="0">
              <a:solidFill>
                <a:srgbClr val="000000"/>
              </a:solidFill>
              <a:effectLst/>
              <a:latin typeface="Segoe UI" panose="020B0502040204020203" pitchFamily="34" charset="0"/>
            </a:endParaRPr>
          </a:p>
          <a:p>
            <a:pPr algn="l" rtl="0" fontAlgn="base"/>
            <a:r>
              <a:rPr lang="nl-BE" sz="3600" b="0" i="0">
                <a:solidFill>
                  <a:srgbClr val="000000"/>
                </a:solidFill>
                <a:effectLst/>
                <a:latin typeface="Flanders Art Sans" panose="00000500000000000000" pitchFamily="50" charset="0"/>
              </a:rPr>
              <a:t>​</a:t>
            </a:r>
            <a:endParaRPr lang="nl-BE" sz="3600" b="0" i="0">
              <a:solidFill>
                <a:srgbClr val="000000"/>
              </a:solidFill>
              <a:effectLst/>
              <a:latin typeface="Segoe UI" panose="020B0502040204020203" pitchFamily="34" charset="0"/>
            </a:endParaRPr>
          </a:p>
          <a:p>
            <a:pPr algn="l" rtl="0" fontAlgn="base"/>
            <a:r>
              <a:rPr lang="nl-BE" sz="3600" b="0" i="0" u="none" strike="noStrike">
                <a:solidFill>
                  <a:srgbClr val="424242"/>
                </a:solidFill>
                <a:effectLst/>
                <a:latin typeface="Flanders Art Sans" panose="00000500000000000000" pitchFamily="50" charset="0"/>
              </a:rPr>
              <a:t>Gevolgen van aanmelding:</a:t>
            </a:r>
            <a:r>
              <a:rPr lang="en-US" sz="3600" b="0" i="0">
                <a:solidFill>
                  <a:srgbClr val="000000"/>
                </a:solidFill>
                <a:effectLst/>
                <a:latin typeface="Flanders Art Sans" panose="00000500000000000000" pitchFamily="50" charset="0"/>
              </a:rPr>
              <a:t>​</a:t>
            </a:r>
            <a:endParaRPr lang="en-US" sz="36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nl-BE" sz="3600" b="0" i="0" u="none" strike="noStrike">
                <a:solidFill>
                  <a:srgbClr val="424242"/>
                </a:solidFill>
                <a:effectLst/>
                <a:latin typeface="Flanders Art Sans" panose="00000500000000000000" pitchFamily="50" charset="0"/>
              </a:rPr>
              <a:t>Je ontvangt alle </a:t>
            </a:r>
            <a:r>
              <a:rPr lang="nl-BE" sz="3600" b="0" i="0" u="none" strike="noStrike" err="1">
                <a:solidFill>
                  <a:srgbClr val="424242"/>
                </a:solidFill>
                <a:effectLst/>
                <a:latin typeface="Flanders Art Sans" panose="00000500000000000000" pitchFamily="50" charset="0"/>
              </a:rPr>
              <a:t>mailings</a:t>
            </a:r>
            <a:r>
              <a:rPr lang="nl-BE" sz="3600" b="0" i="0" u="none" strike="noStrike">
                <a:solidFill>
                  <a:srgbClr val="424242"/>
                </a:solidFill>
                <a:effectLst/>
                <a:latin typeface="Flanders Art Sans" panose="00000500000000000000" pitchFamily="50" charset="0"/>
              </a:rPr>
              <a:t> van K&amp;G</a:t>
            </a:r>
            <a:r>
              <a:rPr lang="en-US" sz="3600" b="0" i="0">
                <a:solidFill>
                  <a:srgbClr val="000000"/>
                </a:solidFill>
                <a:effectLst/>
                <a:latin typeface="Flanders Art Sans" panose="00000500000000000000" pitchFamily="50"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3600" b="0" i="0" u="none" strike="noStrike">
                <a:solidFill>
                  <a:srgbClr val="424242"/>
                </a:solidFill>
                <a:effectLst/>
                <a:latin typeface="Flanders Art Sans" panose="00000500000000000000" pitchFamily="50" charset="0"/>
              </a:rPr>
              <a:t>Je contactgegevens zijn zichtbaar voor ouders op onze website</a:t>
            </a:r>
            <a:r>
              <a:rPr lang="en-US" sz="3600" b="0" i="0">
                <a:solidFill>
                  <a:srgbClr val="000000"/>
                </a:solidFill>
                <a:effectLst/>
                <a:latin typeface="Flanders Art Sans" panose="00000500000000000000" pitchFamily="50" charset="0"/>
              </a:rPr>
              <a:t>​</a:t>
            </a:r>
            <a:endParaRPr lang="en-US" sz="3600" b="0" i="0">
              <a:solidFill>
                <a:srgbClr val="000000"/>
              </a:solidFill>
              <a:effectLst/>
              <a:latin typeface="Arial" panose="020B0604020202020204" pitchFamily="34" charset="0"/>
            </a:endParaRPr>
          </a:p>
          <a:p>
            <a:pPr algn="l" rtl="0" fontAlgn="base"/>
            <a:r>
              <a:rPr lang="nl-BE" sz="3600" b="0" i="0" u="none" strike="noStrike">
                <a:solidFill>
                  <a:srgbClr val="424242"/>
                </a:solidFill>
                <a:effectLst/>
                <a:latin typeface="Flanders Art Sans" panose="00000500000000000000" pitchFamily="50" charset="0"/>
              </a:rPr>
              <a:t>Procedure en formulier: </a:t>
            </a:r>
            <a:r>
              <a:rPr lang="nl-BE" sz="3600" b="0" i="0" u="sng" strike="noStrike">
                <a:solidFill>
                  <a:srgbClr val="0563C1"/>
                </a:solidFill>
                <a:effectLst/>
                <a:latin typeface="Flanders Art Sans" panose="00000500000000000000" pitchFamily="50" charset="0"/>
                <a:hlinkClick r:id="rId2"/>
              </a:rPr>
              <a:t>zie website</a:t>
            </a:r>
            <a:r>
              <a:rPr lang="nl-BE" sz="3600" b="0" i="0" u="sng" strike="noStrike">
                <a:solidFill>
                  <a:srgbClr val="0563C1"/>
                </a:solidFill>
                <a:effectLst/>
                <a:latin typeface="Flanders Art Sans" panose="00000500000000000000" pitchFamily="50" charset="0"/>
              </a:rPr>
              <a:t> </a:t>
            </a:r>
            <a:r>
              <a:rPr lang="nl-BE" sz="3600"/>
              <a:t>Ga naar procedures en formulieren</a:t>
            </a:r>
            <a:endParaRPr lang="nl-BE" sz="3600" b="0" i="0">
              <a:effectLst/>
              <a:latin typeface="Segoe UI" panose="020B0502040204020203" pitchFamily="34" charset="0"/>
            </a:endParaRPr>
          </a:p>
          <a:p>
            <a:endParaRPr lang="nl-BE"/>
          </a:p>
        </p:txBody>
      </p:sp>
    </p:spTree>
    <p:extLst>
      <p:ext uri="{BB962C8B-B14F-4D97-AF65-F5344CB8AC3E}">
        <p14:creationId xmlns:p14="http://schemas.microsoft.com/office/powerpoint/2010/main" val="128226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BA323-9915-4EA0-AA64-70721AC81C93}"/>
              </a:ext>
            </a:extLst>
          </p:cNvPr>
          <p:cNvSpPr>
            <a:spLocks noGrp="1"/>
          </p:cNvSpPr>
          <p:nvPr>
            <p:ph type="title"/>
          </p:nvPr>
        </p:nvSpPr>
        <p:spPr/>
        <p:txBody>
          <a:bodyPr/>
          <a:lstStyle/>
          <a:p>
            <a:r>
              <a:rPr lang="nl-BE"/>
              <a:t>IKT- attest</a:t>
            </a:r>
          </a:p>
        </p:txBody>
      </p:sp>
      <p:sp>
        <p:nvSpPr>
          <p:cNvPr id="3" name="Tijdelijke aanduiding voor tekst 2">
            <a:extLst>
              <a:ext uri="{FF2B5EF4-FFF2-40B4-BE49-F238E27FC236}">
                <a16:creationId xmlns:a16="http://schemas.microsoft.com/office/drawing/2014/main" id="{A59CAD89-36DF-407D-B33B-30E514CB9D3C}"/>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F312904B-E7AB-4C50-82ED-CF7A09DE1270}"/>
              </a:ext>
            </a:extLst>
          </p:cNvPr>
          <p:cNvSpPr>
            <a:spLocks noGrp="1"/>
          </p:cNvSpPr>
          <p:nvPr>
            <p:ph type="body" sz="quarter" idx="11"/>
          </p:nvPr>
        </p:nvSpPr>
        <p:spPr/>
        <p:txBody>
          <a:bodyPr/>
          <a:lstStyle/>
          <a:p>
            <a:r>
              <a:rPr lang="nl-BE" sz="4400"/>
              <a:t>= Lokale loketten kunnen rechten vragen om rechtstreeks in de IKT-module van Opgroeien een IKT-attest te maken in naam van ouders (die dit niet zelf kunnen)</a:t>
            </a:r>
          </a:p>
          <a:p>
            <a:endParaRPr lang="nl-BE" sz="4400"/>
          </a:p>
          <a:p>
            <a:pPr algn="l" rtl="0" fontAlgn="base">
              <a:buFont typeface="Arial" panose="020B0604020202020204" pitchFamily="34" charset="0"/>
              <a:buChar char="•"/>
            </a:pPr>
            <a:r>
              <a:rPr lang="nl-BE" sz="4400" b="0" i="0" u="none" strike="noStrike">
                <a:solidFill>
                  <a:srgbClr val="000000"/>
                </a:solidFill>
                <a:effectLst/>
                <a:latin typeface="Flanders Art Sans" panose="00000500000000000000" pitchFamily="50" charset="0"/>
              </a:rPr>
              <a:t>Een extra troef om gezinnen &amp; organisatoren te ondersteunen </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4400" b="0" i="0" u="none" strike="noStrike">
                <a:solidFill>
                  <a:srgbClr val="000000"/>
                </a:solidFill>
                <a:effectLst/>
                <a:latin typeface="Flanders Art Sans" panose="00000500000000000000" pitchFamily="50" charset="0"/>
              </a:rPr>
              <a:t>Zowel voor gesubsidieerde als aangemelde loketten</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4400" b="0" i="0" u="none" strike="noStrike">
                <a:solidFill>
                  <a:srgbClr val="000000"/>
                </a:solidFill>
                <a:effectLst/>
                <a:latin typeface="Flanders Art Sans" panose="00000500000000000000" pitchFamily="50" charset="0"/>
              </a:rPr>
              <a:t>Een mogelijkheid geen verplichting</a:t>
            </a:r>
            <a:r>
              <a:rPr lang="en-US" sz="4400" b="0" i="0">
                <a:solidFill>
                  <a:srgbClr val="000000"/>
                </a:solidFill>
                <a:effectLst/>
                <a:latin typeface="Flanders Art Sans" panose="00000500000000000000" pitchFamily="50"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4400" b="0" i="0" u="none" strike="noStrike">
                <a:solidFill>
                  <a:srgbClr val="000000"/>
                </a:solidFill>
                <a:effectLst/>
                <a:latin typeface="Flanders Art Sans" panose="00000500000000000000" pitchFamily="50" charset="0"/>
              </a:rPr>
              <a:t>Maak afspraken en communiceer hierover met je partners</a:t>
            </a:r>
            <a:endParaRPr lang="en-US" sz="4400" b="0" i="0">
              <a:solidFill>
                <a:srgbClr val="000000"/>
              </a:solidFill>
              <a:effectLst/>
              <a:latin typeface="Arial" panose="020B0604020202020204" pitchFamily="34" charset="0"/>
            </a:endParaRPr>
          </a:p>
          <a:p>
            <a:endParaRPr lang="nl-BE" sz="4400"/>
          </a:p>
          <a:p>
            <a:r>
              <a:rPr lang="nl-BE" sz="4400"/>
              <a:t>Meer info: </a:t>
            </a:r>
            <a:r>
              <a:rPr lang="nl-BE" sz="4400">
                <a:hlinkClick r:id="rId2"/>
              </a:rPr>
              <a:t>zie website</a:t>
            </a:r>
            <a:endParaRPr lang="nl-BE" sz="4400"/>
          </a:p>
        </p:txBody>
      </p:sp>
    </p:spTree>
    <p:extLst>
      <p:ext uri="{BB962C8B-B14F-4D97-AF65-F5344CB8AC3E}">
        <p14:creationId xmlns:p14="http://schemas.microsoft.com/office/powerpoint/2010/main" val="99540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844CE-AA9C-4C81-89F8-D796FF2D1990}"/>
              </a:ext>
            </a:extLst>
          </p:cNvPr>
          <p:cNvSpPr>
            <a:spLocks noGrp="1"/>
          </p:cNvSpPr>
          <p:nvPr>
            <p:ph type="title"/>
          </p:nvPr>
        </p:nvSpPr>
        <p:spPr/>
        <p:txBody>
          <a:bodyPr/>
          <a:lstStyle/>
          <a:p>
            <a:r>
              <a:rPr lang="nl-BE"/>
              <a:t>Overzicht bestaande loketten</a:t>
            </a:r>
          </a:p>
        </p:txBody>
      </p:sp>
      <p:sp>
        <p:nvSpPr>
          <p:cNvPr id="3" name="Tijdelijke aanduiding voor tekst 2">
            <a:extLst>
              <a:ext uri="{FF2B5EF4-FFF2-40B4-BE49-F238E27FC236}">
                <a16:creationId xmlns:a16="http://schemas.microsoft.com/office/drawing/2014/main" id="{EB17505E-16C7-450B-BED9-79B55FCDFAF3}"/>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A27D43F4-ECF1-475C-AFDB-41690F4F807D}"/>
              </a:ext>
            </a:extLst>
          </p:cNvPr>
          <p:cNvSpPr>
            <a:spLocks noGrp="1"/>
          </p:cNvSpPr>
          <p:nvPr>
            <p:ph type="body" sz="quarter" idx="11"/>
          </p:nvPr>
        </p:nvSpPr>
        <p:spPr/>
        <p:txBody>
          <a:bodyPr/>
          <a:lstStyle/>
          <a:p>
            <a:pPr marL="514350" indent="-514350">
              <a:buAutoNum type="arabicParenR"/>
            </a:pPr>
            <a:r>
              <a:rPr lang="nl-BE" sz="4400"/>
              <a:t>Op de </a:t>
            </a:r>
            <a:r>
              <a:rPr lang="nl-BE" sz="4400">
                <a:hlinkClick r:id="rId2"/>
              </a:rPr>
              <a:t>webpagina Lokaal Loket</a:t>
            </a:r>
            <a:r>
              <a:rPr lang="nl-BE" sz="4400"/>
              <a:t> staat een kaartje: </a:t>
            </a:r>
          </a:p>
          <a:p>
            <a:pPr marL="514350" indent="-514350">
              <a:buAutoNum type="arabicParenR"/>
            </a:pPr>
            <a:r>
              <a:rPr lang="nl-BE" sz="4400"/>
              <a:t>Via het </a:t>
            </a:r>
            <a:r>
              <a:rPr lang="nl-BE" sz="4400">
                <a:hlinkClick r:id="rId3"/>
              </a:rPr>
              <a:t>zoekformulier</a:t>
            </a:r>
            <a:r>
              <a:rPr lang="nl-BE" sz="4400"/>
              <a:t> kan je contactgegevens van andere loketten opzoeken</a:t>
            </a:r>
          </a:p>
        </p:txBody>
      </p:sp>
    </p:spTree>
    <p:extLst>
      <p:ext uri="{BB962C8B-B14F-4D97-AF65-F5344CB8AC3E}">
        <p14:creationId xmlns:p14="http://schemas.microsoft.com/office/powerpoint/2010/main" val="743255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1404050" y="1691041"/>
            <a:ext cx="14495148" cy="5791212"/>
          </a:xfrm>
        </p:spPr>
        <p:txBody>
          <a:bodyPr/>
          <a:lstStyle/>
          <a:p>
            <a:r>
              <a:rPr lang="nl-BE"/>
              <a:t>Meer info: </a:t>
            </a:r>
            <a:br>
              <a:rPr lang="nl-BE"/>
            </a:br>
            <a:r>
              <a:rPr lang="nl-BE"/>
              <a:t>zie de </a:t>
            </a:r>
            <a:r>
              <a:rPr lang="nl-BE">
                <a:hlinkClick r:id="rId4"/>
              </a:rPr>
              <a:t>brochure</a:t>
            </a:r>
            <a:endParaRPr lang="nl-BE"/>
          </a:p>
        </p:txBody>
      </p:sp>
    </p:spTree>
    <p:extLst>
      <p:ext uri="{BB962C8B-B14F-4D97-AF65-F5344CB8AC3E}">
        <p14:creationId xmlns:p14="http://schemas.microsoft.com/office/powerpoint/2010/main" val="59621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96C5B-94A8-4C20-9147-2D93E4ACC888}"/>
              </a:ext>
            </a:extLst>
          </p:cNvPr>
          <p:cNvSpPr>
            <a:spLocks noGrp="1"/>
          </p:cNvSpPr>
          <p:nvPr>
            <p:ph type="title"/>
          </p:nvPr>
        </p:nvSpPr>
        <p:spPr/>
        <p:txBody>
          <a:bodyPr/>
          <a:lstStyle/>
          <a:p>
            <a:r>
              <a:rPr lang="nl-BE"/>
              <a:t>Versterken van toegankelijkheid</a:t>
            </a:r>
          </a:p>
        </p:txBody>
      </p:sp>
      <p:sp>
        <p:nvSpPr>
          <p:cNvPr id="3" name="Tijdelijke aanduiding voor tekst 2">
            <a:extLst>
              <a:ext uri="{FF2B5EF4-FFF2-40B4-BE49-F238E27FC236}">
                <a16:creationId xmlns:a16="http://schemas.microsoft.com/office/drawing/2014/main" id="{9A5DE202-D15F-4891-90FC-966EF5A11643}"/>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97A9FC8F-D3BF-42AC-B7E3-2EE70399EB56}"/>
              </a:ext>
            </a:extLst>
          </p:cNvPr>
          <p:cNvSpPr>
            <a:spLocks noGrp="1"/>
          </p:cNvSpPr>
          <p:nvPr>
            <p:ph type="body" sz="quarter" idx="11"/>
          </p:nvPr>
        </p:nvSpPr>
        <p:spPr>
          <a:xfrm>
            <a:off x="1672041" y="2120054"/>
            <a:ext cx="21038331" cy="9884377"/>
          </a:xfrm>
        </p:spPr>
        <p:txBody>
          <a:bodyPr/>
          <a:lstStyle/>
          <a:p>
            <a:endParaRPr lang="nl-BE" sz="4000"/>
          </a:p>
          <a:p>
            <a:r>
              <a:rPr lang="nl-BE" sz="4000"/>
              <a:t>Kinderopvang is een basisvoorziening die toegankelijk moet zijn voor elk kind/gezin dat daar nood aan heeft</a:t>
            </a:r>
          </a:p>
          <a:p>
            <a:r>
              <a:rPr lang="nl-BE" sz="4000"/>
              <a:t>Dit realiseren is een gedeelde verantwoordelijkheid</a:t>
            </a:r>
          </a:p>
          <a:p>
            <a:endParaRPr lang="nl-BE" sz="4000"/>
          </a:p>
          <a:p>
            <a:r>
              <a:rPr lang="nl-BE" sz="4000"/>
              <a:t>Lokale besturen staan in de eerste lijn om de lokale zoektocht naar geschikte opvang te coördineren &amp; maatwerk mogelijk te maken</a:t>
            </a:r>
          </a:p>
          <a:p>
            <a:endParaRPr lang="nl-BE" sz="4000"/>
          </a:p>
          <a:p>
            <a:r>
              <a:rPr lang="nl-BE" sz="4000"/>
              <a:t>Lokale coördinatie maakt een wezenlijk verschil zowel voor gezinnen als voor organisatoren </a:t>
            </a:r>
          </a:p>
          <a:p>
            <a:r>
              <a:rPr lang="nl-BE" sz="4000"/>
              <a:t>- Optimale benutting van beschikbaar aanbod</a:t>
            </a:r>
          </a:p>
          <a:p>
            <a:pPr marL="457200" indent="-457200">
              <a:buFontTx/>
              <a:buChar char="-"/>
            </a:pPr>
            <a:r>
              <a:rPr lang="nl-BE" sz="4000"/>
              <a:t>Afspraken en spreiding </a:t>
            </a:r>
            <a:r>
              <a:rPr lang="nl-BE" sz="4000" err="1"/>
              <a:t>mbt</a:t>
            </a:r>
            <a:r>
              <a:rPr lang="nl-BE" sz="4000"/>
              <a:t> ‘moeilijkere’ opvangvragen</a:t>
            </a:r>
          </a:p>
          <a:p>
            <a:endParaRPr lang="nl-BE"/>
          </a:p>
          <a:p>
            <a:endParaRPr lang="nl-BE"/>
          </a:p>
          <a:p>
            <a:endParaRPr lang="nl-BE"/>
          </a:p>
        </p:txBody>
      </p:sp>
    </p:spTree>
    <p:extLst>
      <p:ext uri="{BB962C8B-B14F-4D97-AF65-F5344CB8AC3E}">
        <p14:creationId xmlns:p14="http://schemas.microsoft.com/office/powerpoint/2010/main" val="256261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7053A-FB4C-428A-A11D-19E19031DF36}"/>
              </a:ext>
            </a:extLst>
          </p:cNvPr>
          <p:cNvSpPr>
            <a:spLocks noGrp="1"/>
          </p:cNvSpPr>
          <p:nvPr>
            <p:ph type="title"/>
          </p:nvPr>
        </p:nvSpPr>
        <p:spPr/>
        <p:txBody>
          <a:bodyPr/>
          <a:lstStyle/>
          <a:p>
            <a:r>
              <a:rPr lang="nl-BE"/>
              <a:t>Lokale data verzamelen</a:t>
            </a:r>
          </a:p>
        </p:txBody>
      </p:sp>
      <p:sp>
        <p:nvSpPr>
          <p:cNvPr id="3" name="Tijdelijke aanduiding voor tekst 2">
            <a:extLst>
              <a:ext uri="{FF2B5EF4-FFF2-40B4-BE49-F238E27FC236}">
                <a16:creationId xmlns:a16="http://schemas.microsoft.com/office/drawing/2014/main" id="{79C9E5A7-7E2B-44A9-BB7D-925D90A5D38E}"/>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08A57DC4-ADD7-423F-AF1E-FE0484E8DDAA}"/>
              </a:ext>
            </a:extLst>
          </p:cNvPr>
          <p:cNvSpPr>
            <a:spLocks noGrp="1"/>
          </p:cNvSpPr>
          <p:nvPr>
            <p:ph type="body" sz="quarter" idx="11"/>
          </p:nvPr>
        </p:nvSpPr>
        <p:spPr/>
        <p:txBody>
          <a:bodyPr/>
          <a:lstStyle/>
          <a:p>
            <a:r>
              <a:rPr lang="nl-BE" sz="4400"/>
              <a:t>Nood aan lokale data naast centrale data</a:t>
            </a:r>
          </a:p>
          <a:p>
            <a:endParaRPr lang="nl-BE" sz="4400"/>
          </a:p>
          <a:p>
            <a:r>
              <a:rPr lang="nl-BE" sz="4400"/>
              <a:t>Lokale data geven meer accurate info over reële nood </a:t>
            </a:r>
          </a:p>
          <a:p>
            <a:r>
              <a:rPr lang="nl-BE" sz="4400" i="1"/>
              <a:t>(welk soort plaatsen ? In welke wijken ?)</a:t>
            </a:r>
          </a:p>
          <a:p>
            <a:endParaRPr lang="nl-BE" sz="4400"/>
          </a:p>
          <a:p>
            <a:r>
              <a:rPr lang="nl-BE" sz="4400"/>
              <a:t>Vlaams subsidiebeleid zal zich meer en meer baseren op die lokale data  </a:t>
            </a:r>
          </a:p>
          <a:p>
            <a:r>
              <a:rPr lang="nl-BE" sz="4400"/>
              <a:t>Deze legislatuur: 2 oproepen voor verdeling van 250 nieuwe T2 plaatsen</a:t>
            </a:r>
          </a:p>
          <a:p>
            <a:endParaRPr lang="nl-BE" sz="4400"/>
          </a:p>
        </p:txBody>
      </p:sp>
    </p:spTree>
    <p:extLst>
      <p:ext uri="{BB962C8B-B14F-4D97-AF65-F5344CB8AC3E}">
        <p14:creationId xmlns:p14="http://schemas.microsoft.com/office/powerpoint/2010/main" val="317549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5B18A-17B2-4463-A64C-18388420E471}"/>
              </a:ext>
            </a:extLst>
          </p:cNvPr>
          <p:cNvSpPr>
            <a:spLocks noGrp="1"/>
          </p:cNvSpPr>
          <p:nvPr>
            <p:ph type="title"/>
          </p:nvPr>
        </p:nvSpPr>
        <p:spPr/>
        <p:txBody>
          <a:bodyPr/>
          <a:lstStyle/>
          <a:p>
            <a:r>
              <a:rPr lang="nl-BE"/>
              <a:t>Twee rollen</a:t>
            </a:r>
          </a:p>
        </p:txBody>
      </p:sp>
      <p:sp>
        <p:nvSpPr>
          <p:cNvPr id="3" name="Tijdelijke aanduiding voor tekst 2">
            <a:extLst>
              <a:ext uri="{FF2B5EF4-FFF2-40B4-BE49-F238E27FC236}">
                <a16:creationId xmlns:a16="http://schemas.microsoft.com/office/drawing/2014/main" id="{677040CF-5CE1-4461-AA85-2183045524D3}"/>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50DB150C-692F-48FF-B35E-8DFBD1F9D156}"/>
              </a:ext>
            </a:extLst>
          </p:cNvPr>
          <p:cNvSpPr>
            <a:spLocks noGrp="1"/>
          </p:cNvSpPr>
          <p:nvPr>
            <p:ph type="body" sz="quarter" idx="11"/>
          </p:nvPr>
        </p:nvSpPr>
        <p:spPr/>
        <p:txBody>
          <a:bodyPr/>
          <a:lstStyle/>
          <a:p>
            <a:r>
              <a:rPr lang="nl-BE" sz="4400"/>
              <a:t>Organisator </a:t>
            </a:r>
            <a:r>
              <a:rPr lang="nl-BE" sz="4400" err="1"/>
              <a:t>vs</a:t>
            </a:r>
            <a:r>
              <a:rPr lang="nl-BE" sz="4400"/>
              <a:t> Lokale regisseur</a:t>
            </a:r>
          </a:p>
          <a:p>
            <a:endParaRPr lang="nl-BE" sz="4400"/>
          </a:p>
          <a:p>
            <a:r>
              <a:rPr lang="nl-BE" sz="4400"/>
              <a:t>Andere opdrachten – andere competenties</a:t>
            </a:r>
          </a:p>
          <a:p>
            <a:endParaRPr lang="nl-BE" sz="4400"/>
          </a:p>
          <a:p>
            <a:r>
              <a:rPr lang="nl-BE" sz="4400"/>
              <a:t>Belang van scheiding omwille van nodige neutraliteit in regierol</a:t>
            </a:r>
          </a:p>
        </p:txBody>
      </p:sp>
    </p:spTree>
    <p:extLst>
      <p:ext uri="{BB962C8B-B14F-4D97-AF65-F5344CB8AC3E}">
        <p14:creationId xmlns:p14="http://schemas.microsoft.com/office/powerpoint/2010/main" val="151322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p:txBody>
          <a:bodyPr/>
          <a:lstStyle/>
          <a:p>
            <a:r>
              <a:rPr lang="nl-BE"/>
              <a:t>Basisinformatie</a:t>
            </a:r>
          </a:p>
        </p:txBody>
      </p:sp>
    </p:spTree>
    <p:extLst>
      <p:ext uri="{BB962C8B-B14F-4D97-AF65-F5344CB8AC3E}">
        <p14:creationId xmlns:p14="http://schemas.microsoft.com/office/powerpoint/2010/main" val="303817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A5506-3F03-4EF1-8C99-CA2E48FF0B8B}"/>
              </a:ext>
            </a:extLst>
          </p:cNvPr>
          <p:cNvSpPr>
            <a:spLocks noGrp="1"/>
          </p:cNvSpPr>
          <p:nvPr>
            <p:ph type="title"/>
          </p:nvPr>
        </p:nvSpPr>
        <p:spPr/>
        <p:txBody>
          <a:bodyPr/>
          <a:lstStyle/>
          <a:p>
            <a:r>
              <a:rPr lang="nl-BE"/>
              <a:t>Lokaal Loket Kinderopvang- </a:t>
            </a:r>
            <a:r>
              <a:rPr lang="nl-BE">
                <a:solidFill>
                  <a:srgbClr val="FF0000"/>
                </a:solidFill>
              </a:rPr>
              <a:t>Wat ?</a:t>
            </a:r>
            <a:endParaRPr lang="nl-BE"/>
          </a:p>
        </p:txBody>
      </p:sp>
      <p:sp>
        <p:nvSpPr>
          <p:cNvPr id="3" name="Tijdelijke aanduiding voor tekst 2">
            <a:extLst>
              <a:ext uri="{FF2B5EF4-FFF2-40B4-BE49-F238E27FC236}">
                <a16:creationId xmlns:a16="http://schemas.microsoft.com/office/drawing/2014/main" id="{BD013516-C696-458A-9C98-FA80C6D2DF42}"/>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12011ABF-754C-4393-912E-45D591980186}"/>
              </a:ext>
            </a:extLst>
          </p:cNvPr>
          <p:cNvSpPr>
            <a:spLocks noGrp="1"/>
          </p:cNvSpPr>
          <p:nvPr>
            <p:ph type="body" sz="quarter" idx="11"/>
          </p:nvPr>
        </p:nvSpPr>
        <p:spPr/>
        <p:txBody>
          <a:bodyPr/>
          <a:lstStyle/>
          <a:p>
            <a:r>
              <a:rPr lang="nl-BE" sz="4400"/>
              <a:t>Neutraal informatie-en ondersteuningspunt</a:t>
            </a:r>
          </a:p>
          <a:p>
            <a:pPr marL="0" indent="0">
              <a:buNone/>
            </a:pPr>
            <a:endParaRPr lang="nl-BE" sz="4400"/>
          </a:p>
          <a:p>
            <a:r>
              <a:rPr lang="nl-BE" sz="4400"/>
              <a:t>Voor ouders die op zoek zijn naar kinderopvang voor baby's en peuters</a:t>
            </a:r>
            <a:endParaRPr lang="nl-BE" sz="4400">
              <a:ea typeface="Verdana"/>
              <a:cs typeface="Verdana"/>
            </a:endParaRPr>
          </a:p>
          <a:p>
            <a:pPr marL="0" indent="0">
              <a:buNone/>
            </a:pPr>
            <a:endParaRPr lang="nl-BE" sz="4400"/>
          </a:p>
          <a:p>
            <a:r>
              <a:rPr lang="nl-BE" sz="4400"/>
              <a:t>Via netwerk van aanbieders en organisaties die gezinnen ondersteunen</a:t>
            </a:r>
          </a:p>
          <a:p>
            <a:endParaRPr lang="nl-BE"/>
          </a:p>
        </p:txBody>
      </p:sp>
      <p:pic>
        <p:nvPicPr>
          <p:cNvPr id="5" name="Afbeelding 4">
            <a:extLst>
              <a:ext uri="{FF2B5EF4-FFF2-40B4-BE49-F238E27FC236}">
                <a16:creationId xmlns:a16="http://schemas.microsoft.com/office/drawing/2014/main" id="{685AC77B-FE4A-4550-B802-FF09B27C6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4054" y="8745416"/>
            <a:ext cx="6386654" cy="3991659"/>
          </a:xfrm>
          <a:prstGeom prst="rect">
            <a:avLst/>
          </a:prstGeom>
        </p:spPr>
      </p:pic>
    </p:spTree>
    <p:extLst>
      <p:ext uri="{BB962C8B-B14F-4D97-AF65-F5344CB8AC3E}">
        <p14:creationId xmlns:p14="http://schemas.microsoft.com/office/powerpoint/2010/main" val="110420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F2FF6-FBCD-4FA6-B80F-712C98378354}"/>
              </a:ext>
            </a:extLst>
          </p:cNvPr>
          <p:cNvSpPr>
            <a:spLocks noGrp="1"/>
          </p:cNvSpPr>
          <p:nvPr>
            <p:ph type="title"/>
          </p:nvPr>
        </p:nvSpPr>
        <p:spPr/>
        <p:txBody>
          <a:bodyPr/>
          <a:lstStyle/>
          <a:p>
            <a:r>
              <a:rPr lang="nl-BE"/>
              <a:t>Lokaal Loket Kinderopvang- </a:t>
            </a:r>
            <a:r>
              <a:rPr lang="nl-BE">
                <a:solidFill>
                  <a:srgbClr val="FF0000"/>
                </a:solidFill>
              </a:rPr>
              <a:t>Wie ?</a:t>
            </a:r>
            <a:endParaRPr lang="nl-BE"/>
          </a:p>
        </p:txBody>
      </p:sp>
      <p:sp>
        <p:nvSpPr>
          <p:cNvPr id="3" name="Tijdelijke aanduiding voor tekst 2">
            <a:extLst>
              <a:ext uri="{FF2B5EF4-FFF2-40B4-BE49-F238E27FC236}">
                <a16:creationId xmlns:a16="http://schemas.microsoft.com/office/drawing/2014/main" id="{05174FF0-3115-4730-920B-F805F2FA8678}"/>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65AFED37-7133-4209-AC93-C125D5D07F6C}"/>
              </a:ext>
            </a:extLst>
          </p:cNvPr>
          <p:cNvSpPr>
            <a:spLocks noGrp="1"/>
          </p:cNvSpPr>
          <p:nvPr>
            <p:ph type="body" sz="quarter" idx="11"/>
          </p:nvPr>
        </p:nvSpPr>
        <p:spPr/>
        <p:txBody>
          <a:bodyPr/>
          <a:lstStyle/>
          <a:p>
            <a:endParaRPr lang="nl-BE" sz="4400"/>
          </a:p>
          <a:p>
            <a:r>
              <a:rPr lang="nl-BE" sz="4400" b="1"/>
              <a:t>Elke lokale actor die relevant is voor KO </a:t>
            </a:r>
            <a:r>
              <a:rPr lang="nl-BE" sz="4400"/>
              <a:t>kan de organisatie op zich nemen, mits die het mandaat heeft gekregen van het LOK</a:t>
            </a:r>
          </a:p>
          <a:p>
            <a:r>
              <a:rPr lang="nl-BE" sz="4400"/>
              <a:t>Indien geen initiatiefnemer, neemt het lokaal bestuur dit op.</a:t>
            </a:r>
          </a:p>
          <a:p>
            <a:r>
              <a:rPr lang="nl-BE" sz="4400"/>
              <a:t>Lokaal bestuur hoeft niet zelf te organiseren, men kan samenwerken met partners</a:t>
            </a:r>
          </a:p>
          <a:p>
            <a:r>
              <a:rPr lang="nl-BE" sz="4400"/>
              <a:t>Lokaal bestuur heeft eindverantwoordelijkheid</a:t>
            </a:r>
          </a:p>
          <a:p>
            <a:r>
              <a:rPr lang="nl-BE" sz="4400"/>
              <a:t>LOK is een ideale partner om mee vorm te geven aan een Lokaal Loket Kinderopvang</a:t>
            </a:r>
          </a:p>
          <a:p>
            <a:endParaRPr lang="nl-BE"/>
          </a:p>
        </p:txBody>
      </p:sp>
    </p:spTree>
    <p:extLst>
      <p:ext uri="{BB962C8B-B14F-4D97-AF65-F5344CB8AC3E}">
        <p14:creationId xmlns:p14="http://schemas.microsoft.com/office/powerpoint/2010/main" val="223343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B6B43-3E89-4AB1-9BE4-6CF0641B5CB5}"/>
              </a:ext>
            </a:extLst>
          </p:cNvPr>
          <p:cNvSpPr>
            <a:spLocks noGrp="1"/>
          </p:cNvSpPr>
          <p:nvPr>
            <p:ph type="title"/>
          </p:nvPr>
        </p:nvSpPr>
        <p:spPr/>
        <p:txBody>
          <a:bodyPr/>
          <a:lstStyle/>
          <a:p>
            <a:r>
              <a:rPr lang="nl-BE"/>
              <a:t>Lokaal Loket Kinderopvang- </a:t>
            </a:r>
            <a:r>
              <a:rPr lang="nl-BE">
                <a:solidFill>
                  <a:srgbClr val="FF0000"/>
                </a:solidFill>
              </a:rPr>
              <a:t>Opdrachten ?</a:t>
            </a:r>
            <a:endParaRPr lang="nl-BE"/>
          </a:p>
        </p:txBody>
      </p:sp>
      <p:sp>
        <p:nvSpPr>
          <p:cNvPr id="3" name="Tijdelijke aanduiding voor tekst 2">
            <a:extLst>
              <a:ext uri="{FF2B5EF4-FFF2-40B4-BE49-F238E27FC236}">
                <a16:creationId xmlns:a16="http://schemas.microsoft.com/office/drawing/2014/main" id="{2B420A43-64E0-4CA3-B4C7-C5D8CAA0FFE7}"/>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216AE918-AE78-4A4E-8B61-91C7774C9D13}"/>
              </a:ext>
            </a:extLst>
          </p:cNvPr>
          <p:cNvSpPr>
            <a:spLocks noGrp="1"/>
          </p:cNvSpPr>
          <p:nvPr>
            <p:ph type="body" sz="quarter" idx="11"/>
          </p:nvPr>
        </p:nvSpPr>
        <p:spPr>
          <a:xfrm>
            <a:off x="2405307" y="3556473"/>
            <a:ext cx="20492634" cy="7900988"/>
          </a:xfrm>
        </p:spPr>
        <p:txBody>
          <a:bodyPr/>
          <a:lstStyle/>
          <a:p>
            <a:endParaRPr lang="nl-BE" sz="4400"/>
          </a:p>
          <a:p>
            <a:r>
              <a:rPr lang="nl-BE" sz="4400" b="1"/>
              <a:t>1. Coördinatie</a:t>
            </a:r>
            <a:r>
              <a:rPr lang="nl-BE" sz="4400"/>
              <a:t> &amp; registratie van opvangvragen</a:t>
            </a:r>
            <a:br>
              <a:rPr lang="nl-BE" sz="4400"/>
            </a:br>
            <a:endParaRPr lang="en-US" sz="4400"/>
          </a:p>
          <a:p>
            <a:r>
              <a:rPr lang="nl-BE" sz="4400"/>
              <a:t>2. </a:t>
            </a:r>
            <a:r>
              <a:rPr lang="nl-BE" sz="4400" b="1"/>
              <a:t>Ondersteuning van ouders</a:t>
            </a:r>
            <a:r>
              <a:rPr lang="nl-BE" sz="4400"/>
              <a:t> die opvang zoeken</a:t>
            </a:r>
            <a:br>
              <a:rPr lang="nl-BE" sz="4400"/>
            </a:br>
            <a:endParaRPr lang="nl-BE" sz="4400"/>
          </a:p>
          <a:p>
            <a:r>
              <a:rPr lang="nl-BE" sz="4400"/>
              <a:t>3. Lokale </a:t>
            </a:r>
            <a:r>
              <a:rPr lang="nl-BE" sz="4400" b="1"/>
              <a:t>samenwerking</a:t>
            </a:r>
          </a:p>
          <a:p>
            <a:endParaRPr lang="nl-BE"/>
          </a:p>
        </p:txBody>
      </p:sp>
    </p:spTree>
    <p:extLst>
      <p:ext uri="{BB962C8B-B14F-4D97-AF65-F5344CB8AC3E}">
        <p14:creationId xmlns:p14="http://schemas.microsoft.com/office/powerpoint/2010/main" val="4182986059"/>
      </p:ext>
    </p:extLst>
  </p:cSld>
  <p:clrMapOvr>
    <a:masterClrMapping/>
  </p:clrMapOvr>
</p:sld>
</file>

<file path=ppt/theme/theme1.xml><?xml version="1.0" encoding="utf-8"?>
<a:theme xmlns:a="http://schemas.openxmlformats.org/drawingml/2006/main" name="VlaanderenOpgroeien">
  <a:themeElements>
    <a:clrScheme name="Opgroeien">
      <a:dk1>
        <a:srgbClr val="000000"/>
      </a:dk1>
      <a:lt1>
        <a:srgbClr val="FFFFFF"/>
      </a:lt1>
      <a:dk2>
        <a:srgbClr val="424242"/>
      </a:dk2>
      <a:lt2>
        <a:srgbClr val="F6F5F2"/>
      </a:lt2>
      <a:accent1>
        <a:srgbClr val="A5005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groeien">
      <a:majorFont>
        <a:latin typeface="Flanders Art Serif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b2"/>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groeien_powerpoint.potx" id="{0404CC9B-A79F-4280-BCAF-667343F158D0}" vid="{DDD1ED4E-B695-45B7-A7FC-740D4B997B0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9637850084654FA922E3CA902BA8AA" ma:contentTypeVersion="15" ma:contentTypeDescription="Een nieuw document maken." ma:contentTypeScope="" ma:versionID="d28fea52e89a638496f7829167d72692">
  <xsd:schema xmlns:xsd="http://www.w3.org/2001/XMLSchema" xmlns:xs="http://www.w3.org/2001/XMLSchema" xmlns:p="http://schemas.microsoft.com/office/2006/metadata/properties" xmlns:ns2="e159b4ac-aa98-4e5b-982b-f661e6813f09" xmlns:ns3="5e3f717c-31f6-4833-bd0f-50c041ee3a05" xmlns:ns4="0f3c37e6-7141-4443-918b-b68014f56090" targetNamespace="http://schemas.microsoft.com/office/2006/metadata/properties" ma:root="true" ma:fieldsID="afe19a996fc6393a5ee3d5d6ab7eda43" ns2:_="" ns3:_="" ns4:_="">
    <xsd:import namespace="e159b4ac-aa98-4e5b-982b-f661e6813f09"/>
    <xsd:import namespace="5e3f717c-31f6-4833-bd0f-50c041ee3a05"/>
    <xsd:import namespace="0f3c37e6-7141-4443-918b-b68014f56090"/>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2:SharedWithUsers" minOccurs="0"/>
                <xsd:element ref="ns2:SharedWithDetails"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59b4ac-aa98-4e5b-982b-f661e6813f09"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cc16d6c2-1ac8-44bd-83e1-dae5dc828573}" ma:internalName="TaxCatchAll" ma:showField="CatchAllData" ma:web="e159b4ac-aa98-4e5b-982b-f661e6813f0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3c37e6-7141-4443-918b-b68014f56090"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4692e9f59d344bf86f46283f9ffcb92 xmlns="5e3f717c-31f6-4833-bd0f-50c041ee3a05">
      <Terms xmlns="http://schemas.microsoft.com/office/infopath/2007/PartnerControls"/>
    </p4692e9f59d344bf86f46283f9ffcb92>
    <TaxCatchAll xmlns="e159b4ac-aa98-4e5b-982b-f661e6813f09"/>
    <_dlc_DocId xmlns="e159b4ac-aa98-4e5b-982b-f661e6813f09">47MYAAZRQTYW-104383264-7216</_dlc_DocId>
    <_dlc_DocIdUrl xmlns="e159b4ac-aa98-4e5b-982b-f661e6813f09">
      <Url>https://kindengezin.sharepoint.com/sites/VZBCommunicatieexternTeamsite/_layouts/15/DocIdRedir.aspx?ID=47MYAAZRQTYW-104383264-7216</Url>
      <Description>47MYAAZRQTYW-104383264-7216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BA965-3EDD-4F93-9A09-2F6E901A32F2}">
  <ds:schemaRefs>
    <ds:schemaRef ds:uri="0f3c37e6-7141-4443-918b-b68014f56090"/>
    <ds:schemaRef ds:uri="5e3f717c-31f6-4833-bd0f-50c041ee3a05"/>
    <ds:schemaRef ds:uri="e159b4ac-aa98-4e5b-982b-f661e6813f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170D48-2381-48BE-86C2-29C250A2966E}">
  <ds:schemaRefs>
    <ds:schemaRef ds:uri="http://schemas.microsoft.com/sharepoint/events"/>
  </ds:schemaRefs>
</ds:datastoreItem>
</file>

<file path=customXml/itemProps3.xml><?xml version="1.0" encoding="utf-8"?>
<ds:datastoreItem xmlns:ds="http://schemas.openxmlformats.org/officeDocument/2006/customXml" ds:itemID="{9A4EB685-E006-4A49-84DE-FD1CE71D180F}">
  <ds:schemaRefs>
    <ds:schemaRef ds:uri="0f3c37e6-7141-4443-918b-b68014f56090"/>
    <ds:schemaRef ds:uri="5e3f717c-31f6-4833-bd0f-50c041ee3a05"/>
    <ds:schemaRef ds:uri="e159b4ac-aa98-4e5b-982b-f661e6813f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DAAA3C5-61E9-4B63-90D3-2AB751A6DE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opgroeien_powerpoint</Template>
  <TotalTime>0</TotalTime>
  <Words>1359</Words>
  <Application>Microsoft Office PowerPoint</Application>
  <PresentationFormat>Aangepast</PresentationFormat>
  <Paragraphs>171</Paragraphs>
  <Slides>24</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Flanders Art Sans</vt:lpstr>
      <vt:lpstr>Flanders Art Sans b2</vt:lpstr>
      <vt:lpstr>Flanders Art Serif Bold</vt:lpstr>
      <vt:lpstr>Segoe UI</vt:lpstr>
      <vt:lpstr>VlaanderenOpgroeien</vt:lpstr>
      <vt:lpstr>Het Lokaal Loket Kinderopvang  </vt:lpstr>
      <vt:lpstr>Betekenis voor Vlaams beleid  Een LLKO in elke gemeente tegen 2023</vt:lpstr>
      <vt:lpstr>Versterken van toegankelijkheid</vt:lpstr>
      <vt:lpstr>Lokale data verzamelen</vt:lpstr>
      <vt:lpstr>Twee rollen</vt:lpstr>
      <vt:lpstr>Basisinformatie</vt:lpstr>
      <vt:lpstr>Lokaal Loket Kinderopvang- Wat ?</vt:lpstr>
      <vt:lpstr>Lokaal Loket Kinderopvang- Wie ?</vt:lpstr>
      <vt:lpstr>Lokaal Loket Kinderopvang- Opdrachten ?</vt:lpstr>
      <vt:lpstr>Lokaal Loket Kinderopvang- Opdrachten ?</vt:lpstr>
      <vt:lpstr>Lokaal Loket Kinderopvang- Opdrachten ?</vt:lpstr>
      <vt:lpstr>Lokaal Loket Kinderopvang- Opdrachten ?</vt:lpstr>
      <vt:lpstr>Lokaal Loket Kinderopvang- Werkingsgebied</vt:lpstr>
      <vt:lpstr>Subsidie</vt:lpstr>
      <vt:lpstr>Subsidie- voorwaarden</vt:lpstr>
      <vt:lpstr>Subsidie- voorwaarden</vt:lpstr>
      <vt:lpstr>Subsidie- wie kan aanvragen ?</vt:lpstr>
      <vt:lpstr>Subsidie- hoeveel ? hoe aanvragen ?</vt:lpstr>
      <vt:lpstr>Ook goed om weten…</vt:lpstr>
      <vt:lpstr>Digitaal Loket</vt:lpstr>
      <vt:lpstr>Aanmelding</vt:lpstr>
      <vt:lpstr>IKT- attest</vt:lpstr>
      <vt:lpstr>Overzicht bestaande loketten</vt:lpstr>
      <vt:lpstr>Meer info:  zie de brochure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Lokaal Loket Kinderopvang</dc:title>
  <dc:creator>Christine Faure</dc:creator>
  <cp:lastModifiedBy>Katrien Vermeersch</cp:lastModifiedBy>
  <cp:revision>2</cp:revision>
  <dcterms:created xsi:type="dcterms:W3CDTF">2021-07-29T07:48:36Z</dcterms:created>
  <dcterms:modified xsi:type="dcterms:W3CDTF">2021-07-29T11:53:48Z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0x0101001B9637850084654FA922E3CA902BA8AA</vt:lpwstr>
  </property>
  <property fmtid="{D5CDD505-2E9C-101B-9397-08002B2CF9AE}" pid="3" name="_dlc_DocIdItemGuid">
    <vt:lpwstr>89c9083f-7c97-47a3-ac73-f65bf2b46f82</vt:lpwstr>
  </property>
  <property fmtid="{D5CDD505-2E9C-101B-9397-08002B2CF9AE}" pid="4" name="KGTrefwoord">
    <vt:lpwstr/>
  </property>
</Properties>
</file>