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1"/>
    <p:sldMasterId id="2147483806" r:id="rId2"/>
    <p:sldMasterId id="2147483718" r:id="rId3"/>
    <p:sldMasterId id="2147483795" r:id="rId4"/>
    <p:sldMasterId id="2147483674" r:id="rId5"/>
    <p:sldMasterId id="2147483729" r:id="rId6"/>
    <p:sldMasterId id="2147483684" r:id="rId7"/>
    <p:sldMasterId id="2147483740" r:id="rId8"/>
    <p:sldMasterId id="2147483694" r:id="rId9"/>
    <p:sldMasterId id="2147483751" r:id="rId10"/>
    <p:sldMasterId id="2147483762" r:id="rId11"/>
    <p:sldMasterId id="2147483773" r:id="rId12"/>
    <p:sldMasterId id="2147483784" r:id="rId13"/>
  </p:sldMasterIdLst>
  <p:notesMasterIdLst>
    <p:notesMasterId r:id="rId23"/>
  </p:notesMasterIdLst>
  <p:sldIdLst>
    <p:sldId id="338" r:id="rId14"/>
    <p:sldId id="332" r:id="rId15"/>
    <p:sldId id="335" r:id="rId16"/>
    <p:sldId id="331" r:id="rId17"/>
    <p:sldId id="336" r:id="rId18"/>
    <p:sldId id="333" r:id="rId19"/>
    <p:sldId id="334" r:id="rId20"/>
    <p:sldId id="337" r:id="rId21"/>
    <p:sldId id="328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  <a:srgbClr val="9E7E97"/>
    <a:srgbClr val="DA8C79"/>
    <a:srgbClr val="FFFFFF"/>
    <a:srgbClr val="EBBB4D"/>
    <a:srgbClr val="67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4" autoAdjust="0"/>
    <p:restoredTop sz="73043" autoAdjust="0"/>
  </p:normalViewPr>
  <p:slideViewPr>
    <p:cSldViewPr>
      <p:cViewPr varScale="1">
        <p:scale>
          <a:sx n="86" d="100"/>
          <a:sy n="86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3BF8-8079-4F9E-805D-837187D08358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82E5-B06E-4D80-B2C9-9258E1C9ADE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b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1</a:t>
            </a:fld>
            <a:endParaRPr lang="nl-B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4</a:t>
            </a:fld>
            <a:endParaRPr 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5</a:t>
            </a:fld>
            <a:endParaRPr lang="nl-B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6</a:t>
            </a:fld>
            <a:endParaRPr lang="nl-B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7</a:t>
            </a:fld>
            <a:endParaRPr lang="nl-B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8</a:t>
            </a:fld>
            <a:endParaRPr lang="nl-B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28/05/2021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07" r:id="rId3"/>
    <p:sldLayoutId id="2147483705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accent2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rgbClr val="9E7E97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2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rgbClr val="DA8C79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2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rgbClr val="7E7E7E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2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 userDrawn="1"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blipFill>
            <a:blip r:embed="rId12" cstate="print"/>
            <a:stretch>
              <a:fillRect/>
            </a:stretch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noFill/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pic>
        <p:nvPicPr>
          <p:cNvPr id="10" name="Picture 10" descr="KG_logo_NEG.eps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947507" y="6366221"/>
            <a:ext cx="1259493" cy="350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tx2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9"/>
          <p:cNvGrpSpPr/>
          <p:nvPr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B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6" r:id="rId2"/>
    <p:sldLayoutId id="2147483677" r:id="rId3"/>
    <p:sldLayoutId id="2147483675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accent3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1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6" r:id="rId2"/>
    <p:sldLayoutId id="2147483687" r:id="rId3"/>
    <p:sldLayoutId id="2147483685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accent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28/05/2021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pic>
        <p:nvPicPr>
          <p:cNvPr id="12" name="Tijdelijke aanduiding voor inhoud 3" descr="_MG_1097.jpg"/>
          <p:cNvPicPr>
            <a:picLocks noChangeAspect="1"/>
          </p:cNvPicPr>
          <p:nvPr userDrawn="1"/>
        </p:nvPicPr>
        <p:blipFill>
          <a:blip r:embed="rId12" cstate="print"/>
          <a:srcRect r="8990" b="9260"/>
          <a:stretch>
            <a:fillRect/>
          </a:stretch>
        </p:blipFill>
        <p:spPr>
          <a:xfrm>
            <a:off x="197149" y="188639"/>
            <a:ext cx="8767339" cy="6429600"/>
          </a:xfrm>
          <a:prstGeom prst="roundRect">
            <a:avLst>
              <a:gd name="adj" fmla="val 3116"/>
            </a:avLst>
          </a:prstGeom>
        </p:spPr>
      </p:pic>
      <p:grpSp>
        <p:nvGrpSpPr>
          <p:cNvPr id="13" name="Groep 12"/>
          <p:cNvGrpSpPr/>
          <p:nvPr userDrawn="1"/>
        </p:nvGrpSpPr>
        <p:grpSpPr>
          <a:xfrm>
            <a:off x="3797300" y="6301105"/>
            <a:ext cx="1555748" cy="512271"/>
            <a:chOff x="3797300" y="6275878"/>
            <a:chExt cx="1555748" cy="512271"/>
          </a:xfrm>
        </p:grpSpPr>
        <p:sp>
          <p:nvSpPr>
            <p:cNvPr id="14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0" descr="KG_logo_NEG.eps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3947507" y="6356101"/>
              <a:ext cx="1259493" cy="3474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5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8.xml"/><Relationship Id="rId1" Type="http://schemas.openxmlformats.org/officeDocument/2006/relationships/video" Target="file:///C:\Users\kvermeer\Kickoff\K&amp;G_film_definitief.m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/>
          <p:cNvSpPr txBox="1">
            <a:spLocks/>
          </p:cNvSpPr>
          <p:nvPr/>
        </p:nvSpPr>
        <p:spPr>
          <a:xfrm>
            <a:off x="2483768" y="332656"/>
            <a:ext cx="6480720" cy="13206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HET DECREET KINDEROPVANG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VOOR BABY’S EN PEUTERS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WAAROM EN HOE?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568952" cy="4536504"/>
          </a:xfrm>
        </p:spPr>
        <p:txBody>
          <a:bodyPr/>
          <a:lstStyle/>
          <a:p>
            <a:pPr>
              <a:buNone/>
            </a:pPr>
            <a:r>
              <a:rPr lang="nl-BE" sz="2400" b="1" dirty="0"/>
              <a:t>Wat gaat goed in de kinderopvang?</a:t>
            </a:r>
          </a:p>
          <a:p>
            <a:r>
              <a:rPr lang="nl-NL" sz="1800" dirty="0"/>
              <a:t>Vlaanderen is een goed voorbeeld in Europa.</a:t>
            </a:r>
          </a:p>
          <a:p>
            <a:pPr lvl="1"/>
            <a:r>
              <a:rPr lang="nl-NL" sz="1600" dirty="0"/>
              <a:t>Problemen in andere landen: te duur voor ouders, onvoldoende regionaal gespreid, overheersende commerciële belangen, beperkt toegankelijk, …</a:t>
            </a:r>
          </a:p>
          <a:p>
            <a:r>
              <a:rPr lang="nl-NL" sz="1800" dirty="0"/>
              <a:t>Ouders zijn tevreden over hun opvang.</a:t>
            </a:r>
          </a:p>
          <a:p>
            <a:r>
              <a:rPr lang="nl-NL" sz="1800" dirty="0"/>
              <a:t>De Vlaamse regering is blijven investeren in kinderopvang. </a:t>
            </a:r>
            <a:br>
              <a:rPr lang="nl-NL" sz="1800" dirty="0"/>
            </a:br>
            <a:r>
              <a:rPr lang="nl-NL" sz="1800" dirty="0"/>
              <a:t>100 miljoen euro extra in de huidige regeerperiode voor:</a:t>
            </a:r>
          </a:p>
          <a:p>
            <a:pPr lvl="1"/>
            <a:r>
              <a:rPr lang="nl-NL" dirty="0"/>
              <a:t>meer plaatsen</a:t>
            </a:r>
          </a:p>
          <a:p>
            <a:pPr lvl="1"/>
            <a:r>
              <a:rPr lang="nl-NL" dirty="0"/>
              <a:t>meer prijs op basis van inkomen van ouders</a:t>
            </a:r>
          </a:p>
          <a:p>
            <a:pPr lvl="1"/>
            <a:r>
              <a:rPr lang="nl-NL" dirty="0"/>
              <a:t>beter gesubsidieerde plaatsen en beter betaalde medewerkers</a:t>
            </a:r>
          </a:p>
          <a:p>
            <a:pPr lvl="1"/>
            <a:r>
              <a:rPr lang="nl-NL" dirty="0"/>
              <a:t>meer ondersteuning van kinderopvang</a:t>
            </a:r>
          </a:p>
          <a:p>
            <a:endParaRPr lang="nl-NL" sz="1600" dirty="0"/>
          </a:p>
        </p:txBody>
      </p:sp>
      <p:pic>
        <p:nvPicPr>
          <p:cNvPr id="4" name="Afbeelding 3" descr="algemene-header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229200"/>
            <a:ext cx="7488832" cy="1468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548680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b="1" dirty="0">
                <a:solidFill>
                  <a:schemeClr val="bg1"/>
                </a:solidFill>
              </a:rPr>
              <a:t>Waarom een decreet?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Kinderopvang moet goed kunnen blijven.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Het is belangrijk om structurele problemen toekomstgericht aan te pakken.</a:t>
            </a: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Er zijn algemene budgettaire beperkingen. 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Om in kinderopvang te blijven investeren, is een helder plan en motivering nodig: waarom, wat en hoe?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Er een nood aan een duidelijkheid: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Nu: 6 soorten opvang met verschillende kwaliteitsvoorwaarden en subsidiesystemen. 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Verschillen zijn onlogisch en niet te verantwoorden.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784976" cy="4248472"/>
          </a:xfrm>
        </p:spPr>
        <p:txBody>
          <a:bodyPr/>
          <a:lstStyle/>
          <a:p>
            <a:r>
              <a:rPr lang="nl-NL" sz="1800" b="1" dirty="0"/>
              <a:t>Er is meer kinderopvang nodig</a:t>
            </a:r>
          </a:p>
          <a:p>
            <a:pPr lvl="1"/>
            <a:r>
              <a:rPr lang="nl-NL" dirty="0"/>
              <a:t>De vraag naar kinderopvang stijgt: </a:t>
            </a:r>
          </a:p>
          <a:p>
            <a:pPr lvl="2"/>
            <a:r>
              <a:rPr lang="nl-NL" sz="1800" dirty="0"/>
              <a:t>geboortecijfer is gestegen;</a:t>
            </a:r>
          </a:p>
          <a:p>
            <a:pPr lvl="2"/>
            <a:r>
              <a:rPr lang="nl-NL" sz="1800" dirty="0"/>
              <a:t>veel werkende ouders;</a:t>
            </a:r>
          </a:p>
          <a:p>
            <a:pPr lvl="2"/>
            <a:r>
              <a:rPr lang="nl-NL" sz="1800" dirty="0"/>
              <a:t>grootouders minder beschikbaar;</a:t>
            </a:r>
          </a:p>
          <a:p>
            <a:pPr lvl="2"/>
            <a:r>
              <a:rPr lang="nl-NL" sz="1800" dirty="0"/>
              <a:t>besef van meerwaarde voor het kind.</a:t>
            </a:r>
          </a:p>
          <a:p>
            <a:pPr lvl="1"/>
            <a:r>
              <a:rPr lang="nl-NL" dirty="0"/>
              <a:t>Het aanbod volstaat zeker nog niet overal.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58775" y="188913"/>
            <a:ext cx="8785225" cy="791815"/>
          </a:xfrm>
        </p:spPr>
        <p:txBody>
          <a:bodyPr/>
          <a:lstStyle/>
          <a:p>
            <a:r>
              <a:rPr lang="nl-BE" sz="2400" dirty="0"/>
              <a:t>Waarom een decreet?</a:t>
            </a:r>
          </a:p>
        </p:txBody>
      </p:sp>
      <p:pic>
        <p:nvPicPr>
          <p:cNvPr id="7" name="Afbeelding 6" descr="Ambassadeur.jpg"/>
          <p:cNvPicPr>
            <a:picLocks noChangeAspect="1"/>
          </p:cNvPicPr>
          <p:nvPr/>
        </p:nvPicPr>
        <p:blipFill>
          <a:blip r:embed="rId3" cstate="print"/>
          <a:srcRect l="33206" r="18628"/>
          <a:stretch>
            <a:fillRect/>
          </a:stretch>
        </p:blipFill>
        <p:spPr>
          <a:xfrm>
            <a:off x="6156176" y="1412776"/>
            <a:ext cx="2693031" cy="3722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2008" y="908720"/>
            <a:ext cx="9108504" cy="4248472"/>
          </a:xfrm>
        </p:spPr>
        <p:txBody>
          <a:bodyPr/>
          <a:lstStyle/>
          <a:p>
            <a:r>
              <a:rPr lang="nl-NL" sz="1800" b="1" dirty="0"/>
              <a:t>Kwaliteitsvolle kinderopvang is belangrijk</a:t>
            </a:r>
          </a:p>
          <a:p>
            <a:pPr lvl="1"/>
            <a:r>
              <a:rPr lang="nl-NL" sz="1700" dirty="0"/>
              <a:t>Goede kinderopvang heeft een positieve impact op de ontwikkeling van kinderen. Ouders kiezen ook daarom voor opvang.</a:t>
            </a:r>
          </a:p>
          <a:p>
            <a:pPr lvl="1"/>
            <a:r>
              <a:rPr lang="nl-NL" sz="1700" dirty="0"/>
              <a:t>Kinderopvang ondersteunt ouders: contacten, ervaringen delen, meedoen, …</a:t>
            </a:r>
          </a:p>
          <a:p>
            <a:pPr lvl="1"/>
            <a:r>
              <a:rPr lang="nl-NL" sz="1700" dirty="0"/>
              <a:t>Kinderopvang is een vak geworden. Dat verdient een professioneel kader.</a:t>
            </a:r>
          </a:p>
          <a:p>
            <a:pPr lvl="1"/>
            <a:r>
              <a:rPr lang="nl-NL" sz="1700" dirty="0"/>
              <a:t>Kinderopvang moet warm en geborgen blijven: kinderen centraal.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58775" y="188913"/>
            <a:ext cx="8785225" cy="791815"/>
          </a:xfrm>
        </p:spPr>
        <p:txBody>
          <a:bodyPr/>
          <a:lstStyle/>
          <a:p>
            <a:r>
              <a:rPr lang="nl-BE" sz="2400" dirty="0"/>
              <a:t>Waarom een decreet?</a:t>
            </a:r>
          </a:p>
        </p:txBody>
      </p:sp>
      <p:pic>
        <p:nvPicPr>
          <p:cNvPr id="4" name="Tijdelijke aanduiding voor inhoud 3" descr="_TVH70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578622"/>
            <a:ext cx="7272808" cy="3162746"/>
          </a:xfrm>
          <a:prstGeom prst="roundRect">
            <a:avLst>
              <a:gd name="adj" fmla="val 3115"/>
            </a:avLst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3563888" y="5747593"/>
            <a:ext cx="460851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‘</a:t>
            </a:r>
            <a:r>
              <a:rPr kumimoji="0" lang="nl-BE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Goede kinderopvang?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 merk je aan de glimlach van je kind.’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Mama Veerle</a:t>
            </a:r>
            <a:endParaRPr kumimoji="0" lang="nl-BE" sz="1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568952" cy="576263"/>
          </a:xfrm>
        </p:spPr>
        <p:txBody>
          <a:bodyPr/>
          <a:lstStyle/>
          <a:p>
            <a:r>
              <a:rPr lang="nl-NL" sz="1800" b="1" dirty="0"/>
              <a:t>Minder toekomstperspectieven voor de sector</a:t>
            </a:r>
          </a:p>
          <a:p>
            <a:pPr lvl="1"/>
            <a:r>
              <a:rPr lang="nl-NL" dirty="0"/>
              <a:t>Geen eenduidig beleid, geen toekomstplan, ieder voor zich </a:t>
            </a:r>
          </a:p>
          <a:p>
            <a:pPr lvl="1"/>
            <a:r>
              <a:rPr lang="nl-NL" dirty="0"/>
              <a:t>Geen financieel groeipad</a:t>
            </a:r>
          </a:p>
          <a:p>
            <a:pPr lvl="1"/>
            <a:r>
              <a:rPr lang="nl-NL" dirty="0"/>
              <a:t>Onzekere arbeidssituatie voor zeer veel medewerkers van kinderopvang</a:t>
            </a:r>
          </a:p>
          <a:p>
            <a:pPr lvl="1"/>
            <a:r>
              <a:rPr lang="nl-NL" dirty="0"/>
              <a:t>Geen ondersteuning van wie kinderen begeleidt</a:t>
            </a:r>
          </a:p>
          <a:p>
            <a:r>
              <a:rPr lang="nl-NL" sz="1800" b="1" dirty="0"/>
              <a:t>Minder toekomstperspectieven voor de ouders</a:t>
            </a:r>
          </a:p>
          <a:p>
            <a:pPr lvl="1"/>
            <a:r>
              <a:rPr lang="nl-NL" dirty="0"/>
              <a:t>Geen transparantie over basiskwaliteit</a:t>
            </a:r>
          </a:p>
          <a:p>
            <a:pPr lvl="1"/>
            <a:r>
              <a:rPr lang="nl-NL" dirty="0"/>
              <a:t>Geen zekerheid op meer opvangplaatsen</a:t>
            </a:r>
          </a:p>
          <a:p>
            <a:pPr lvl="1"/>
            <a:r>
              <a:rPr lang="nl-NL" dirty="0"/>
              <a:t>Geen hulp bij het zoeken van opvang</a:t>
            </a:r>
          </a:p>
          <a:p>
            <a:pPr lvl="1"/>
            <a:r>
              <a:rPr lang="nl-NL" dirty="0"/>
              <a:t>Geen duidelijkheid: welke soorten, welke </a:t>
            </a:r>
            <a:br>
              <a:rPr lang="nl-NL" dirty="0"/>
            </a:br>
            <a:r>
              <a:rPr lang="nl-NL" dirty="0"/>
              <a:t>verschillen?</a:t>
            </a:r>
          </a:p>
          <a:p>
            <a:r>
              <a:rPr lang="nl-NL" sz="1800" b="1" dirty="0"/>
              <a:t>Om het even wie kan Kinderopvang inrichten:</a:t>
            </a:r>
          </a:p>
          <a:p>
            <a:pPr lvl="1"/>
            <a:r>
              <a:rPr lang="nl-NL" dirty="0"/>
              <a:t>Geen verplichte vergunning voor kinderopvang, maar </a:t>
            </a:r>
            <a:r>
              <a:rPr lang="nl-NL" dirty="0" err="1"/>
              <a:t>wél</a:t>
            </a:r>
            <a:r>
              <a:rPr lang="nl-NL" dirty="0"/>
              <a:t> voor een frituur, café, dierenasiel,….</a:t>
            </a:r>
          </a:p>
          <a:p>
            <a:pPr lvl="1">
              <a:buNone/>
            </a:pPr>
            <a:endParaRPr lang="nl-NL" sz="1600" dirty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58775" y="188913"/>
            <a:ext cx="8785225" cy="719807"/>
          </a:xfrm>
        </p:spPr>
        <p:txBody>
          <a:bodyPr/>
          <a:lstStyle/>
          <a:p>
            <a:r>
              <a:rPr lang="nl-BE" sz="2400" dirty="0"/>
              <a:t>Wat als … er geen decreet kwam?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064896" cy="576263"/>
          </a:xfrm>
        </p:spPr>
        <p:txBody>
          <a:bodyPr/>
          <a:lstStyle/>
          <a:p>
            <a:r>
              <a:rPr lang="nl-NL" sz="1800" dirty="0"/>
              <a:t>De huidige organisatie van de kinderopvang is onevenwichtig </a:t>
            </a:r>
            <a:br>
              <a:rPr lang="nl-NL" sz="1800" dirty="0"/>
            </a:br>
            <a:r>
              <a:rPr lang="nl-NL" sz="1800" dirty="0"/>
              <a:t>en biedt te weinig toekomstkansen</a:t>
            </a:r>
          </a:p>
          <a:p>
            <a:r>
              <a:rPr lang="nl-NL" sz="1800" dirty="0"/>
              <a:t>Doelstellingen decreet:</a:t>
            </a:r>
          </a:p>
          <a:p>
            <a:pPr lvl="1"/>
            <a:r>
              <a:rPr lang="nl-NL" dirty="0"/>
              <a:t>Voldoende opvang</a:t>
            </a:r>
          </a:p>
          <a:p>
            <a:pPr lvl="1"/>
            <a:r>
              <a:rPr lang="nl-NL" dirty="0"/>
              <a:t>Toegankelijk en betaalbaar voor ouders</a:t>
            </a:r>
          </a:p>
          <a:p>
            <a:pPr lvl="1"/>
            <a:r>
              <a:rPr lang="nl-NL" dirty="0"/>
              <a:t>Financieel haalbaar voor sector</a:t>
            </a:r>
          </a:p>
          <a:p>
            <a:pPr lvl="1"/>
            <a:r>
              <a:rPr lang="nl-NL" dirty="0"/>
              <a:t>Kwaliteitsvol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58775" y="188913"/>
            <a:ext cx="8785225" cy="993775"/>
          </a:xfrm>
        </p:spPr>
        <p:txBody>
          <a:bodyPr/>
          <a:lstStyle/>
          <a:p>
            <a:r>
              <a:rPr lang="nl-BE" sz="2400" dirty="0"/>
              <a:t>Conclusie: stilstaan is achteruitgaan</a:t>
            </a:r>
          </a:p>
        </p:txBody>
      </p:sp>
      <p:pic>
        <p:nvPicPr>
          <p:cNvPr id="5" name="Afbeelding 4" descr="_MG_9352.jpg"/>
          <p:cNvPicPr>
            <a:picLocks noChangeAspect="1"/>
          </p:cNvPicPr>
          <p:nvPr/>
        </p:nvPicPr>
        <p:blipFill>
          <a:blip r:embed="rId3" cstate="print"/>
          <a:srcRect t="7476" b="29021"/>
          <a:stretch>
            <a:fillRect/>
          </a:stretch>
        </p:blipFill>
        <p:spPr>
          <a:xfrm>
            <a:off x="864096" y="3933056"/>
            <a:ext cx="6516216" cy="27586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0" y="1628601"/>
            <a:ext cx="4932040" cy="5762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l-NL" dirty="0"/>
              <a:t>Geleidelijke omschakeling via overgangsmaatregelen en afwijkingen</a:t>
            </a:r>
            <a:br>
              <a:rPr lang="nl-NL" dirty="0"/>
            </a:br>
            <a:endParaRPr lang="nl-NL" dirty="0"/>
          </a:p>
          <a:p>
            <a:pPr lvl="1">
              <a:buFont typeface="Arial" pitchFamily="34" charset="0"/>
              <a:buChar char="•"/>
            </a:pPr>
            <a:r>
              <a:rPr lang="nl-NL" dirty="0"/>
              <a:t>Ondersteuning door Kind en Gezin en partners</a:t>
            </a:r>
            <a:br>
              <a:rPr lang="nl-NL" dirty="0"/>
            </a:br>
            <a:endParaRPr lang="nl-NL" dirty="0"/>
          </a:p>
          <a:p>
            <a:pPr lvl="1">
              <a:buFont typeface="Arial" pitchFamily="34" charset="0"/>
              <a:buChar char="•"/>
            </a:pPr>
            <a:r>
              <a:rPr lang="nl-NL" dirty="0"/>
              <a:t>Stap voor stap: </a:t>
            </a:r>
            <a:br>
              <a:rPr lang="nl-NL" dirty="0"/>
            </a:br>
            <a:r>
              <a:rPr lang="nl-NL" dirty="0"/>
              <a:t>volledige realisatie in 2020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58775" y="188913"/>
            <a:ext cx="8785225" cy="993775"/>
          </a:xfrm>
        </p:spPr>
        <p:txBody>
          <a:bodyPr/>
          <a:lstStyle/>
          <a:p>
            <a:r>
              <a:rPr lang="nl-NL" sz="2400" dirty="0"/>
              <a:t>De overgang wordt haalbaar gemaakt</a:t>
            </a:r>
          </a:p>
        </p:txBody>
      </p:sp>
      <p:pic>
        <p:nvPicPr>
          <p:cNvPr id="4" name="Picture 2" descr="http://www.chirolourdes.be/beheer/upload/orig_1355763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394" y="1700808"/>
            <a:ext cx="3355054" cy="295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893175" cy="995362"/>
          </a:xfrm>
        </p:spPr>
        <p:txBody>
          <a:bodyPr/>
          <a:lstStyle/>
          <a:p>
            <a:r>
              <a:rPr lang="nl-BE" sz="2000" dirty="0"/>
              <a:t>Doelstellingen decreet Kinderopvang van baby’s en peuters</a:t>
            </a:r>
          </a:p>
        </p:txBody>
      </p:sp>
      <p:pic>
        <p:nvPicPr>
          <p:cNvPr id="5" name="K&amp;G_film_definitief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8045152" cy="45253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1628800"/>
            <a:ext cx="591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http://www.youtube.com/watch?v=ZWoDP6xLcII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andaard_K&amp;G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tandaard_K&amp;G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ard_K&amp;G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andaard_K&amp;G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Standaard_K&amp;G</Template>
  <TotalTime>0</TotalTime>
  <Words>486</Words>
  <Application>Microsoft Office PowerPoint</Application>
  <PresentationFormat>Diavoorstelling (4:3)</PresentationFormat>
  <Paragraphs>77</Paragraphs>
  <Slides>9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13</vt:i4>
      </vt:variant>
      <vt:variant>
        <vt:lpstr>Diatitels</vt:lpstr>
      </vt:variant>
      <vt:variant>
        <vt:i4>9</vt:i4>
      </vt:variant>
    </vt:vector>
  </HeadingPairs>
  <TitlesOfParts>
    <vt:vector size="26" baseType="lpstr">
      <vt:lpstr>Arial</vt:lpstr>
      <vt:lpstr>Calibri</vt:lpstr>
      <vt:lpstr>Neo Sans Pro</vt:lpstr>
      <vt:lpstr>Verdana</vt:lpstr>
      <vt:lpstr>Standaard_K&amp;G</vt:lpstr>
      <vt:lpstr>6_Standaard_K&amp;G</vt:lpstr>
      <vt:lpstr>1_Standaard_K&amp;G</vt:lpstr>
      <vt:lpstr>2_Standaard_K&amp;G</vt:lpstr>
      <vt:lpstr>KG Geel</vt:lpstr>
      <vt:lpstr>1_KG Geel</vt:lpstr>
      <vt:lpstr>KG Rood</vt:lpstr>
      <vt:lpstr>1_KG Rood</vt:lpstr>
      <vt:lpstr>KG Groen</vt:lpstr>
      <vt:lpstr>1_KG Groen</vt:lpstr>
      <vt:lpstr>2_KG Groen</vt:lpstr>
      <vt:lpstr>3_KG Groen</vt:lpstr>
      <vt:lpstr>4_KG Groen</vt:lpstr>
      <vt:lpstr>PowerPoint-presentatie</vt:lpstr>
      <vt:lpstr>PowerPoint-presentatie</vt:lpstr>
      <vt:lpstr>PowerPoint-presentatie</vt:lpstr>
      <vt:lpstr>Waarom een decreet?</vt:lpstr>
      <vt:lpstr>Waarom een decreet?</vt:lpstr>
      <vt:lpstr>Wat als … er geen decreet kwam?</vt:lpstr>
      <vt:lpstr>Conclusie: stilstaan is achteruitgaan</vt:lpstr>
      <vt:lpstr>De overgang wordt haalbaar gemaakt</vt:lpstr>
      <vt:lpstr>Doelstellingen decreet Kinderopvang van baby’s en peuters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2013-09-06T07:45:43Z</dcterms:created>
  <dcterms:modified xsi:type="dcterms:W3CDTF">2021-05-28T08:46:34Z</dcterms:modified>
</cp:coreProperties>
</file>