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7"/>
    <p:sldMasterId id="2147483728" r:id="rId8"/>
    <p:sldMasterId id="2147483739" r:id="rId9"/>
    <p:sldMasterId id="2147483750" r:id="rId10"/>
    <p:sldMasterId id="2147483784" r:id="rId11"/>
    <p:sldMasterId id="2147483761" r:id="rId12"/>
    <p:sldMasterId id="2147483795" r:id="rId13"/>
  </p:sldMasterIdLst>
  <p:notesMasterIdLst>
    <p:notesMasterId r:id="rId29"/>
  </p:notesMasterIdLst>
  <p:sldIdLst>
    <p:sldId id="275" r:id="rId14"/>
    <p:sldId id="267" r:id="rId15"/>
    <p:sldId id="271" r:id="rId16"/>
    <p:sldId id="276" r:id="rId17"/>
    <p:sldId id="277" r:id="rId18"/>
    <p:sldId id="278" r:id="rId19"/>
    <p:sldId id="262" r:id="rId20"/>
    <p:sldId id="263" r:id="rId21"/>
    <p:sldId id="257" r:id="rId22"/>
    <p:sldId id="279" r:id="rId23"/>
    <p:sldId id="280" r:id="rId24"/>
    <p:sldId id="281" r:id="rId25"/>
    <p:sldId id="265" r:id="rId26"/>
    <p:sldId id="282" r:id="rId27"/>
    <p:sldId id="266" r:id="rId2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C79"/>
    <a:srgbClr val="EBBB4D"/>
    <a:srgbClr val="679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32FA8-739F-4196-995B-F00B7237313C}" v="219" dt="2018-05-09T13:46:10.511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7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3BF8-8079-4F9E-805D-837187D08358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82E5-B06E-4D80-B2C9-9258E1C9ADE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Beschikbaar maandinkomen: </a:t>
            </a:r>
          </a:p>
          <a:p>
            <a:pPr lvl="0"/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onregelmatige maandinkomen of het beschikbare inkomen (min de schulden) is lager dan het bedrag van het leefloon; </a:t>
            </a:r>
          </a:p>
          <a:p>
            <a:pPr lvl="0"/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leven van werkloosheidsuitkering en/of leefloon. Er wordt onderscheid gemaakt op basis van het aantal kinderen ten laste, maar geen rekening gehouden met de kinderbijslag.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	Opleiding ouders: lager onderwijs, beroepsonderwijs, buitengewoon onderwijs, niet beëindigd lager secundair onderwijs en/of analfabeet.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	Arbeidssituatie ouders: </a:t>
            </a:r>
          </a:p>
          <a:p>
            <a:pPr lvl="0"/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precaire tewerkstelling (bv. tijdelijke contracten);</a:t>
            </a:r>
          </a:p>
          <a:p>
            <a:pPr lvl="0"/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werkloosheid van beide ouders of van de alleenstaande ouder; </a:t>
            </a:r>
          </a:p>
          <a:p>
            <a:pPr lvl="0"/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werkzaam in beschutte werkplaats.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	Stimulatieniveau: laag stimulatieniveau, niet of onregelmatig volgen van kleuteronderwijs en/of moeilijkheden bij de verzorging van kinderen. 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	Huisvesting: verkrotte, ongezonde en/of onveilige woning (bv. schimmels, lekken, verzakkingen); te klein en/of te weinig nutsvoorzieningen (bv. geen bad, geen cv).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	Gezondheid: zwakke gezondheid van de gezinsleden, gebrekkige kennis over en deelname aan de gezondheidszorg, chronische ziektes en/of handicaps in het gezin.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251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de </a:t>
            </a:r>
            <a:r>
              <a:rPr lang="nl-BE" err="1"/>
              <a:t>kansarmoede</a:t>
            </a:r>
            <a:r>
              <a:rPr lang="nl-BE"/>
              <a:t>-index bij kinderen waarvan de moeder bij haar geboorte niet de Belgische nationaliteit had, is met 29,4% bijna zes keer hoger dan de 5,1% </a:t>
            </a:r>
            <a:r>
              <a:rPr lang="nl-BE" err="1"/>
              <a:t>kansarmoede</a:t>
            </a:r>
            <a:r>
              <a:rPr lang="nl-BE"/>
              <a:t>-index bij kinderen met een moeder van Belgische origine.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028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106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950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18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1041821" y="2465256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97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27704021-A630-4E28-8E1A-2B9ED9CB2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3740"/>
          <a:stretch/>
        </p:blipFill>
        <p:spPr>
          <a:xfrm>
            <a:off x="251520" y="236346"/>
            <a:ext cx="8640960" cy="6385309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46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560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077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98787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920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361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730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2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852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933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3740"/>
          <a:stretch/>
        </p:blipFill>
        <p:spPr>
          <a:xfrm>
            <a:off x="251520" y="236346"/>
            <a:ext cx="8640960" cy="6385309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00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513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prstGeom prst="roundRect">
            <a:avLst>
              <a:gd name="adj" fmla="val 3115"/>
            </a:avLst>
          </a:prstGeo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prstGeom prst="roundRect">
            <a:avLst>
              <a:gd name="adj" fmla="val 3116"/>
            </a:avLst>
          </a:prstGeo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6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  <a:prstGeom prst="roundRect">
            <a:avLst>
              <a:gd name="adj" fmla="val 3116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86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658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0177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17577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4501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1859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5363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398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1346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158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90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71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zonder foto">
    <p:bg>
      <p:bgPr>
        <a:solidFill>
          <a:srgbClr val="DA8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7426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5942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74874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1371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8852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6529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517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870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694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86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49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zonder f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6598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083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84374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8487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079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4968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041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1492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934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90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29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 zonder f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7612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2407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98696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99727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7113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04339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656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299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4678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45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11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6262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191519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71327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6592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8434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132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7407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03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4.gi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Relationship Id="rId30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755576" y="2402376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81135FC-DFFB-4460-92B9-5C8FD0E82CEB}"/>
              </a:ext>
            </a:extLst>
          </p:cNvPr>
          <p:cNvGrpSpPr/>
          <p:nvPr userDrawn="1"/>
        </p:nvGrpSpPr>
        <p:grpSpPr>
          <a:xfrm>
            <a:off x="1459090" y="5365088"/>
            <a:ext cx="6225819" cy="872224"/>
            <a:chOff x="1459089" y="5818467"/>
            <a:chExt cx="6225819" cy="872224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6408985B-6729-413C-BA51-00612346DF3A}"/>
                </a:ext>
              </a:extLst>
            </p:cNvPr>
            <p:cNvSpPr/>
            <p:nvPr/>
          </p:nvSpPr>
          <p:spPr>
            <a:xfrm>
              <a:off x="1459089" y="5818467"/>
              <a:ext cx="6225819" cy="872224"/>
            </a:xfrm>
            <a:prstGeom prst="roundRect">
              <a:avLst>
                <a:gd name="adj" fmla="val 10166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406D56D-A85C-45B4-B850-B2FF293A7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991" y="6204443"/>
              <a:ext cx="823767" cy="229327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90BA770-6210-4304-90D1-6ABA36F52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659" y="5968854"/>
              <a:ext cx="412177" cy="58357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38A1D08B-9FB5-4CE6-9C67-500A381D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69" y="6097926"/>
              <a:ext cx="490004" cy="490004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CC1A3B31-A914-492B-9349-DCC26F96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08" y="5968854"/>
              <a:ext cx="421726" cy="70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9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677" r:id="rId3"/>
    <p:sldLayoutId id="2147483675" r:id="rId4"/>
    <p:sldLayoutId id="2147483781" r:id="rId5"/>
    <p:sldLayoutId id="2147483782" r:id="rId6"/>
    <p:sldLayoutId id="2147483783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28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F8A0C3D1-D8B2-492D-8764-945E3911573C}"/>
              </a:ext>
            </a:extLst>
          </p:cNvPr>
          <p:cNvSpPr/>
          <p:nvPr userDrawn="1"/>
        </p:nvSpPr>
        <p:spPr>
          <a:xfrm>
            <a:off x="755576" y="4941169"/>
            <a:ext cx="8075240" cy="1296144"/>
          </a:xfrm>
          <a:prstGeom prst="roundRect">
            <a:avLst>
              <a:gd name="adj" fmla="val 4118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5DBEDCE-A61F-41A9-B28B-FC861DE9880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47" y="5678490"/>
            <a:ext cx="1224136" cy="34078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00C845D-C19C-49BD-A684-F94209A534E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65" y="5152077"/>
            <a:ext cx="612504" cy="86719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1C33925-01B2-4EBC-BCC4-C676730386A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5314411"/>
            <a:ext cx="728157" cy="72815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EB29AD2-E8DB-47B2-8619-03C84ADB078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90" y="5104759"/>
            <a:ext cx="626694" cy="10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26" r:id="rId11"/>
    <p:sldLayoutId id="2147483727" r:id="rId12"/>
    <p:sldLayoutId id="2147483707" r:id="rId13"/>
    <p:sldLayoutId id="2147483705" r:id="rId14"/>
    <p:sldLayoutId id="2147483708" r:id="rId15"/>
    <p:sldLayoutId id="2147483709" r:id="rId16"/>
    <p:sldLayoutId id="2147483710" r:id="rId17"/>
    <p:sldLayoutId id="2147483712" r:id="rId18"/>
    <p:sldLayoutId id="2147483716" r:id="rId19"/>
    <p:sldLayoutId id="2147483686" r:id="rId20"/>
    <p:sldLayoutId id="2147483687" r:id="rId21"/>
    <p:sldLayoutId id="2147483685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B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54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17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8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  <a:solidFill>
            <a:srgbClr val="DA8C79"/>
          </a:solidFill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  <a:grpFill/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9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rgbClr val="DA8C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0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  <a:solidFill>
            <a:schemeClr val="accent5"/>
          </a:solidFill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  <a:grpFill/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68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32593E9-43C3-4500-A02D-33DC5D9EF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7" y="2204864"/>
            <a:ext cx="8328025" cy="6213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>
                <a:ea typeface="Verdana"/>
                <a:cs typeface="Verdana"/>
              </a:rPr>
              <a:t>"K</a:t>
            </a:r>
            <a:r>
              <a:rPr lang="nl-BE" i="1" dirty="0">
                <a:ea typeface="Verdana"/>
                <a:cs typeface="Verdana"/>
              </a:rPr>
              <a:t>inderopvang voor iedereen"</a:t>
            </a:r>
          </a:p>
          <a:p>
            <a:r>
              <a:rPr lang="nl-BE" sz="2000" i="1" dirty="0">
                <a:ea typeface="Verdana"/>
                <a:cs typeface="Verdana"/>
              </a:rPr>
              <a:t>Samen aan de slag voor een toegankelijke kinderopvang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C76C9E-62FD-49F8-B82C-3B485B93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70" y="923825"/>
            <a:ext cx="8534400" cy="745066"/>
          </a:xfrm>
        </p:spPr>
        <p:txBody>
          <a:bodyPr/>
          <a:lstStyle/>
          <a:p>
            <a:r>
              <a:rPr lang="nl-BE" dirty="0" err="1">
                <a:ea typeface="Verdana"/>
                <a:cs typeface="Verdana"/>
              </a:rPr>
              <a:t>Doepakket</a:t>
            </a:r>
            <a:endParaRPr lang="nl-BE" dirty="0" err="1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2EE7ECF-1F5A-4381-94E6-0C80A801BDB3}"/>
              </a:ext>
            </a:extLst>
          </p:cNvPr>
          <p:cNvGrpSpPr/>
          <p:nvPr/>
        </p:nvGrpSpPr>
        <p:grpSpPr>
          <a:xfrm>
            <a:off x="1459089" y="5818467"/>
            <a:ext cx="6225819" cy="872224"/>
            <a:chOff x="1459089" y="5818467"/>
            <a:chExt cx="6225819" cy="872224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88814364-4071-446A-B633-62EEB7604582}"/>
                </a:ext>
              </a:extLst>
            </p:cNvPr>
            <p:cNvSpPr/>
            <p:nvPr/>
          </p:nvSpPr>
          <p:spPr>
            <a:xfrm>
              <a:off x="1459089" y="5818467"/>
              <a:ext cx="6225819" cy="872224"/>
            </a:xfrm>
            <a:prstGeom prst="roundRect">
              <a:avLst>
                <a:gd name="adj" fmla="val 10166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087C54B-4ACD-4455-A6DD-E4FBE05C1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991" y="6204443"/>
              <a:ext cx="823767" cy="22932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C2C4877-67C8-4E0A-B9C3-9C415B27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659" y="5968854"/>
              <a:ext cx="412177" cy="583570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2167156A-7934-4916-A63A-25ACA3CB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69" y="6097926"/>
              <a:ext cx="490004" cy="490004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44A98C40-8C04-484A-9F70-CDD080A12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08" y="5968854"/>
              <a:ext cx="421726" cy="70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56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>
            <a:extLst>
              <a:ext uri="{FF2B5EF4-FFF2-40B4-BE49-F238E27FC236}">
                <a16:creationId xmlns:a16="http://schemas.microsoft.com/office/drawing/2014/main" id="{2677C009-E139-4486-8222-A03012984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75" y="1320086"/>
            <a:ext cx="5984750" cy="42178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3741A7-1A61-4084-9681-3D83C67E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-171400"/>
            <a:ext cx="7847785" cy="1999064"/>
          </a:xfrm>
        </p:spPr>
        <p:txBody>
          <a:bodyPr>
            <a:normAutofit/>
          </a:bodyPr>
          <a:lstStyle/>
          <a:p>
            <a:r>
              <a:rPr lang="nl-NL" sz="2400" dirty="0"/>
              <a:t>Cijfergegevens – Inclusieve kinderopvang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76256" y="2400300"/>
            <a:ext cx="1727105" cy="3028950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158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6E2D4-8A7A-4E80-BD67-EFE65349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Cijfergegevens - Kinderen in buitengewoon onderwijs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76BBFE5B-941D-4B0C-A07C-3579279D4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6" b="19717"/>
          <a:stretch/>
        </p:blipFill>
        <p:spPr>
          <a:xfrm>
            <a:off x="859434" y="1772816"/>
            <a:ext cx="726162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99766-479C-4BA4-A40E-5B46A9BE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Cijfergegevens - Inclusieve kinderopvang in de eigen gemeente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3BC618-6F3F-4744-88A8-94A67166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nl-NL" sz="21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3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Ervaringsuitwisseling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nl-NL" sz="2100" dirty="0"/>
              <a:t>Herkent iedereen deze cijfers in zijn eigen werkveld?</a:t>
            </a:r>
          </a:p>
          <a:p>
            <a:pPr lvl="1"/>
            <a:r>
              <a:rPr lang="nl-NL" sz="2100" dirty="0" err="1"/>
              <a:t>Mbt</a:t>
            </a:r>
            <a:r>
              <a:rPr lang="nl-NL" sz="2100" dirty="0"/>
              <a:t> </a:t>
            </a:r>
            <a:r>
              <a:rPr lang="nl-NL" sz="2100" dirty="0" err="1"/>
              <a:t>kansarmoede</a:t>
            </a:r>
            <a:endParaRPr lang="nl-NL" sz="2100" dirty="0"/>
          </a:p>
          <a:p>
            <a:pPr lvl="1"/>
            <a:r>
              <a:rPr lang="nl-NL" sz="2100" dirty="0" err="1">
                <a:solidFill>
                  <a:srgbClr val="000000"/>
                </a:solidFill>
              </a:rPr>
              <a:t>Mbt</a:t>
            </a:r>
            <a:r>
              <a:rPr lang="nl-NL" sz="2100" dirty="0">
                <a:solidFill>
                  <a:srgbClr val="000000"/>
                </a:solidFill>
              </a:rPr>
              <a:t> inclusie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43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pPr algn="ctr"/>
            <a:r>
              <a:rPr lang="nl-NL" dirty="0"/>
              <a:t>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/>
              </a:rPr>
              <a:t>Bereid zelf volgende vragen voor:</a:t>
            </a:r>
          </a:p>
          <a:p>
            <a:pPr lvl="1"/>
            <a:r>
              <a:rPr lang="nl-NL" dirty="0">
                <a:solidFill>
                  <a:srgbClr val="FF0000"/>
                </a:solidFill>
                <a:latin typeface="Calibri"/>
              </a:rPr>
              <a:t>Opvallende zaken ?</a:t>
            </a:r>
            <a:endParaRPr lang="nl-NL" dirty="0">
              <a:solidFill>
                <a:srgbClr val="FF0000"/>
              </a:solidFill>
            </a:endParaRPr>
          </a:p>
          <a:p>
            <a:pPr lvl="1"/>
            <a:r>
              <a:rPr lang="nl-NL" dirty="0">
                <a:solidFill>
                  <a:srgbClr val="FF0000"/>
                </a:solidFill>
                <a:latin typeface="Calibri"/>
              </a:rPr>
              <a:t>Welke groepen bereiken we niet? </a:t>
            </a:r>
          </a:p>
          <a:p>
            <a:pPr lvl="1"/>
            <a:r>
              <a:rPr lang="nl-NL" dirty="0">
                <a:solidFill>
                  <a:srgbClr val="FF0000"/>
                </a:solidFill>
                <a:latin typeface="Calibri"/>
              </a:rPr>
              <a:t>Hoe komt dit ?</a:t>
            </a:r>
            <a:endParaRPr dirty="0">
              <a:solidFill>
                <a:srgbClr val="FF0000"/>
              </a:solidFill>
            </a:endParaRPr>
          </a:p>
          <a:p>
            <a:pPr marL="377190" lvl="2" indent="0">
              <a:buNone/>
            </a:pPr>
            <a:r>
              <a:rPr lang="nl-NL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</a:p>
          <a:p>
            <a:pPr marL="634365" lvl="2" indent="-257175"/>
            <a:endParaRPr lang="nl-NL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34365" lvl="2" indent="-257175"/>
            <a:endParaRPr lang="nl-NL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57175" indent="-257175"/>
            <a:endParaRPr lang="nl-NL" dirty="0">
              <a:solidFill>
                <a:srgbClr val="0C0C0C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272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nl-NL"/>
              <a:t>Ontbreken er cijfers?</a:t>
            </a:r>
          </a:p>
          <a:p>
            <a:pPr lvl="1"/>
            <a:r>
              <a:rPr>
                <a:solidFill>
                  <a:schemeClr val="tx1"/>
                </a:solidFill>
              </a:rPr>
              <a:t>Op niveau van de </a:t>
            </a:r>
            <a:r>
              <a:rPr err="1">
                <a:solidFill>
                  <a:schemeClr val="tx1"/>
                </a:solidFill>
              </a:rPr>
              <a:t>gemeente</a:t>
            </a:r>
            <a:r>
              <a:rPr>
                <a:solidFill>
                  <a:schemeClr val="tx1"/>
                </a:solidFill>
              </a:rPr>
              <a:t>?</a:t>
            </a:r>
            <a:endParaRPr lang="nl-NL">
              <a:solidFill>
                <a:schemeClr val="tx1"/>
              </a:solidFill>
            </a:endParaRPr>
          </a:p>
          <a:p>
            <a:pPr lvl="1"/>
            <a:r>
              <a:rPr>
                <a:solidFill>
                  <a:schemeClr val="tx1"/>
                </a:solidFill>
              </a:rPr>
              <a:t>Op </a:t>
            </a:r>
            <a:r>
              <a:rPr err="1">
                <a:solidFill>
                  <a:schemeClr val="tx1"/>
                </a:solidFill>
              </a:rPr>
              <a:t>niveau</a:t>
            </a:r>
            <a:r>
              <a:rPr>
                <a:solidFill>
                  <a:schemeClr val="tx1"/>
                </a:solidFill>
              </a:rPr>
              <a:t> van de </a:t>
            </a:r>
            <a:r>
              <a:rPr lang="nl-NL">
                <a:solidFill>
                  <a:schemeClr val="tx1"/>
                </a:solidFill>
              </a:rPr>
              <a:t>voorzieningen</a:t>
            </a:r>
            <a:r>
              <a:rPr>
                <a:solidFill>
                  <a:schemeClr val="tx1"/>
                </a:solidFill>
              </a:rPr>
              <a:t>?</a:t>
            </a:r>
          </a:p>
          <a:p>
            <a:pPr lvl="1"/>
            <a:endParaRPr>
              <a:solidFill>
                <a:schemeClr val="tx1"/>
              </a:solidFill>
            </a:endParaRPr>
          </a:p>
          <a:p>
            <a:r>
              <a:rPr err="1">
                <a:solidFill>
                  <a:schemeClr val="tx1"/>
                </a:solidFill>
              </a:rPr>
              <a:t>Hebben</a:t>
            </a:r>
            <a:r>
              <a:rPr>
                <a:solidFill>
                  <a:schemeClr val="tx1"/>
                </a:solidFill>
              </a:rPr>
              <a:t> we </a:t>
            </a:r>
            <a:r>
              <a:rPr err="1">
                <a:solidFill>
                  <a:schemeClr val="tx1"/>
                </a:solidFill>
              </a:rPr>
              <a:t>alle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informatie</a:t>
            </a:r>
            <a:r>
              <a:rPr>
                <a:solidFill>
                  <a:schemeClr val="tx1"/>
                </a:solidFill>
              </a:rPr>
              <a:t>? </a:t>
            </a:r>
          </a:p>
          <a:p>
            <a:pPr lvl="1"/>
            <a:r>
              <a:rPr>
                <a:solidFill>
                  <a:schemeClr val="tx1"/>
                </a:solidFill>
              </a:rPr>
              <a:t>Het </a:t>
            </a:r>
            <a:r>
              <a:rPr err="1">
                <a:solidFill>
                  <a:schemeClr val="tx1"/>
                </a:solidFill>
              </a:rPr>
              <a:t>verhaal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achter</a:t>
            </a:r>
            <a:r>
              <a:rPr>
                <a:solidFill>
                  <a:schemeClr val="tx1"/>
                </a:solidFill>
              </a:rPr>
              <a:t> de </a:t>
            </a:r>
            <a:r>
              <a:rPr err="1">
                <a:solidFill>
                  <a:schemeClr val="tx1"/>
                </a:solidFill>
              </a:rPr>
              <a:t>cijfers</a:t>
            </a:r>
            <a:r>
              <a:rPr>
                <a:solidFill>
                  <a:schemeClr val="tx1"/>
                </a:solidFill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70989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D8BDDE1-370F-4479-AA5F-573A912FC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r>
              <a:rPr lang="nl-BE"/>
              <a:t>Omgevingsanalyse</a:t>
            </a:r>
          </a:p>
          <a:p>
            <a:r>
              <a:rPr lang="nl-BE">
                <a:ea typeface="Verdana"/>
                <a:cs typeface="Verdana"/>
              </a:rPr>
              <a:t>(datum)</a:t>
            </a:r>
          </a:p>
        </p:txBody>
      </p:sp>
    </p:spTree>
    <p:extLst>
      <p:ext uri="{BB962C8B-B14F-4D97-AF65-F5344CB8AC3E}">
        <p14:creationId xmlns:p14="http://schemas.microsoft.com/office/powerpoint/2010/main" val="331443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5A98DD-6A1D-41A4-9E25-CAAF4D6A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Beeld van aanwezige groepen in de regio</a:t>
            </a:r>
          </a:p>
          <a:p>
            <a:r>
              <a:rPr lang="nl-BE" dirty="0"/>
              <a:t>Wie woont en werkt hier? </a:t>
            </a:r>
          </a:p>
          <a:p>
            <a:r>
              <a:rPr lang="nl-BE" dirty="0"/>
              <a:t>Wie heeft nood aan kinderopvang? </a:t>
            </a:r>
          </a:p>
          <a:p>
            <a:r>
              <a:rPr lang="nl-BE" dirty="0"/>
              <a:t>Waarom komen sommige mensen niet naar de kinderopvang? </a:t>
            </a:r>
          </a:p>
          <a:p>
            <a:endParaRPr lang="nl-BE" dirty="0"/>
          </a:p>
          <a:p>
            <a:r>
              <a:rPr lang="nl-BE" dirty="0"/>
              <a:t>Begrip van de regio </a:t>
            </a:r>
            <a:br>
              <a:rPr lang="nl-BE" dirty="0"/>
            </a:br>
            <a:r>
              <a:rPr lang="nl-BE" dirty="0"/>
              <a:t>= Aanzet voor meer diversiteit in de opvang </a:t>
            </a:r>
            <a:br>
              <a:rPr lang="nl-BE" dirty="0"/>
            </a:br>
            <a:r>
              <a:rPr lang="nl-BE" dirty="0"/>
              <a:t>=  sociale functie van kinderopvang</a:t>
            </a: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C8A8B9-8E60-45D3-9C72-E27B6C9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Waarom een omgevingsanalyse ?</a:t>
            </a:r>
          </a:p>
        </p:txBody>
      </p:sp>
    </p:spTree>
    <p:extLst>
      <p:ext uri="{BB962C8B-B14F-4D97-AF65-F5344CB8AC3E}">
        <p14:creationId xmlns:p14="http://schemas.microsoft.com/office/powerpoint/2010/main" val="324865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F2512D5-D05B-4869-B2C0-D972378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Maak hier een opsomming van het aanbod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D24E72-BEA5-4A4C-B365-4DB5EC80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Kinderopvang en vrije tijd in onze regio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828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321FA2-6B60-49C3-B43F-70F337C9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orbel"/>
              </a:rPr>
              <a:t>Maak hier een opsomming van de</a:t>
            </a:r>
            <a:r>
              <a:rPr lang="nl-NL" dirty="0">
                <a:solidFill>
                  <a:srgbClr val="FF0000"/>
                </a:solidFill>
              </a:rPr>
              <a:t> gegevens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2F21AA-8BF2-47BD-A5BB-AC7D8A5F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Cijfergegevens - Demografie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770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3CF15E-B43C-45E2-BEAC-C9624AD2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r>
              <a:rPr lang="nl-BE" sz="1800" dirty="0"/>
              <a:t>Volgens Kind en Gezin is </a:t>
            </a:r>
            <a:r>
              <a:rPr lang="nl-BE" sz="1800" dirty="0" err="1"/>
              <a:t>kansarmoede</a:t>
            </a:r>
            <a:r>
              <a:rPr lang="nl-BE" sz="1800" dirty="0"/>
              <a:t> ‘een toestand waarbij </a:t>
            </a:r>
            <a:r>
              <a:rPr lang="nl-BE" sz="1800" b="1" dirty="0"/>
              <a:t>mensen beknot worden </a:t>
            </a:r>
            <a:r>
              <a:rPr lang="nl-BE" sz="1800" dirty="0"/>
              <a:t>in hun kansen om voldoende deel te hebben aan maatschappelijk hooggewaardeerde goederen, zoals onderwijs, arbeid, huisvesting. Het gaat hierbij niet om een eenmalig feit, maar om een </a:t>
            </a:r>
            <a:r>
              <a:rPr lang="nl-BE" sz="1800" b="1" dirty="0"/>
              <a:t>duurzame toestand die zich voordoet op verschillende terreinen, zowel materiële als immateriële</a:t>
            </a:r>
            <a:r>
              <a:rPr lang="nl-BE" sz="1800" dirty="0"/>
              <a:t>.’</a:t>
            </a:r>
          </a:p>
          <a:p>
            <a:r>
              <a:rPr lang="nl-BE" sz="1800" dirty="0"/>
              <a:t>Kind en Gezin ‘meet’ dit aan de hand van 6 criteria:</a:t>
            </a:r>
          </a:p>
          <a:p>
            <a:pPr lvl="1"/>
            <a:r>
              <a:rPr lang="nl-BE" dirty="0"/>
              <a:t>Beschikbaar maandinkomen van het gezin</a:t>
            </a:r>
          </a:p>
          <a:p>
            <a:pPr lvl="1"/>
            <a:r>
              <a:rPr lang="nl-BE" dirty="0"/>
              <a:t>Opleiding ouders</a:t>
            </a:r>
          </a:p>
          <a:p>
            <a:pPr lvl="1"/>
            <a:r>
              <a:rPr lang="nl-BE" dirty="0"/>
              <a:t>Arbeidssituatie ouders</a:t>
            </a:r>
          </a:p>
          <a:p>
            <a:pPr lvl="1"/>
            <a:r>
              <a:rPr lang="nl-BE" dirty="0"/>
              <a:t>Stimulatieniveau van de kinderen</a:t>
            </a:r>
          </a:p>
          <a:p>
            <a:pPr lvl="1"/>
            <a:r>
              <a:rPr lang="nl-BE" dirty="0"/>
              <a:t>Huisvesting</a:t>
            </a:r>
          </a:p>
          <a:p>
            <a:pPr lvl="1"/>
            <a:r>
              <a:rPr lang="nl-BE" dirty="0"/>
              <a:t>Gezondheid van de gezinsleden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06F895-164F-41B5-BADF-8EA893B8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Cijfergegevens - </a:t>
            </a:r>
            <a:r>
              <a:rPr lang="nl-BE" dirty="0" err="1"/>
              <a:t>Kansarmoede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764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nl-BE" dirty="0"/>
              <a:t>Cijfergegevens - </a:t>
            </a:r>
            <a:r>
              <a:rPr lang="nl-BE" dirty="0" err="1"/>
              <a:t>Kansarmoede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Vlaanderen en per provincie: </a:t>
            </a:r>
          </a:p>
          <a:p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D6F94E5-C2D4-4EA1-A3AE-8C9ED1C8D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75715"/>
              </p:ext>
            </p:extLst>
          </p:nvPr>
        </p:nvGraphicFramePr>
        <p:xfrm>
          <a:off x="1331640" y="2276872"/>
          <a:ext cx="6192686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301">
                  <a:extLst>
                    <a:ext uri="{9D8B030D-6E8A-4147-A177-3AD203B41FA5}">
                      <a16:colId xmlns:a16="http://schemas.microsoft.com/office/drawing/2014/main" val="2473334448"/>
                    </a:ext>
                  </a:extLst>
                </a:gridCol>
                <a:gridCol w="949677">
                  <a:extLst>
                    <a:ext uri="{9D8B030D-6E8A-4147-A177-3AD203B41FA5}">
                      <a16:colId xmlns:a16="http://schemas.microsoft.com/office/drawing/2014/main" val="871934343"/>
                    </a:ext>
                  </a:extLst>
                </a:gridCol>
                <a:gridCol w="949677">
                  <a:extLst>
                    <a:ext uri="{9D8B030D-6E8A-4147-A177-3AD203B41FA5}">
                      <a16:colId xmlns:a16="http://schemas.microsoft.com/office/drawing/2014/main" val="773690491"/>
                    </a:ext>
                  </a:extLst>
                </a:gridCol>
                <a:gridCol w="949677">
                  <a:extLst>
                    <a:ext uri="{9D8B030D-6E8A-4147-A177-3AD203B41FA5}">
                      <a16:colId xmlns:a16="http://schemas.microsoft.com/office/drawing/2014/main" val="315735948"/>
                    </a:ext>
                  </a:extLst>
                </a:gridCol>
                <a:gridCol w="949677">
                  <a:extLst>
                    <a:ext uri="{9D8B030D-6E8A-4147-A177-3AD203B41FA5}">
                      <a16:colId xmlns:a16="http://schemas.microsoft.com/office/drawing/2014/main" val="1925900127"/>
                    </a:ext>
                  </a:extLst>
                </a:gridCol>
                <a:gridCol w="949677">
                  <a:extLst>
                    <a:ext uri="{9D8B030D-6E8A-4147-A177-3AD203B41FA5}">
                      <a16:colId xmlns:a16="http://schemas.microsoft.com/office/drawing/2014/main" val="4244759833"/>
                    </a:ext>
                  </a:extLst>
                </a:gridCol>
              </a:tblGrid>
              <a:tr h="347116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u="none" strike="noStrike" dirty="0">
                          <a:effectLst/>
                        </a:rPr>
                        <a:t> 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800" u="none" strike="noStrike" dirty="0">
                          <a:effectLst/>
                        </a:rPr>
                        <a:t>2012</a:t>
                      </a:r>
                      <a:endParaRPr lang="nl-N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800" u="none" strike="noStrike" dirty="0">
                          <a:effectLst/>
                        </a:rPr>
                        <a:t>2013</a:t>
                      </a:r>
                      <a:endParaRPr lang="nl-N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800" u="none" strike="noStrike" dirty="0">
                          <a:effectLst/>
                        </a:rPr>
                        <a:t>2014</a:t>
                      </a:r>
                      <a:endParaRPr lang="nl-N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800" u="none" strike="noStrike" dirty="0">
                          <a:effectLst/>
                        </a:rPr>
                        <a:t>2015</a:t>
                      </a:r>
                      <a:endParaRPr lang="nl-N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800" u="none" strike="noStrike">
                          <a:effectLst/>
                        </a:rPr>
                        <a:t>2016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919566527"/>
                  </a:ext>
                </a:extLst>
              </a:tr>
              <a:tr h="347116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u="none" strike="noStrike" dirty="0">
                          <a:effectLst/>
                        </a:rPr>
                        <a:t>Antwerpen</a:t>
                      </a:r>
                      <a:endParaRPr lang="nl-N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13,4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14,1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14,3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15,3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16,2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376910088"/>
                  </a:ext>
                </a:extLst>
              </a:tr>
              <a:tr h="665304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u="none" strike="noStrike">
                          <a:effectLst/>
                        </a:rPr>
                        <a:t>Vlaams-Brabant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5,7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6,1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6,5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7,2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8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237066817"/>
                  </a:ext>
                </a:extLst>
              </a:tr>
              <a:tr h="665304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u="none" strike="noStrike">
                          <a:effectLst/>
                        </a:rPr>
                        <a:t>West-Vlaanderen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10,3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10,8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10,3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10,5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11,7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482788100"/>
                  </a:ext>
                </a:extLst>
              </a:tr>
              <a:tr h="665304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u="none" strike="noStrike">
                          <a:effectLst/>
                        </a:rPr>
                        <a:t>Oost-Vlaanderen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9,8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11,2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11,6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11,9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12,1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601751806"/>
                  </a:ext>
                </a:extLst>
              </a:tr>
              <a:tr h="347116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u="none" strike="noStrike">
                          <a:effectLst/>
                        </a:rPr>
                        <a:t>Limburg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11,2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11,8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12,6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13,8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383395396"/>
                  </a:ext>
                </a:extLst>
              </a:tr>
              <a:tr h="347116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u="none" strike="noStrike">
                          <a:effectLst/>
                        </a:rPr>
                        <a:t>Vlaams Gewest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10,4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11,2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11,4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>
                          <a:effectLst/>
                        </a:rPr>
                        <a:t>12,0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u="none" strike="noStrike" dirty="0">
                          <a:effectLst/>
                        </a:rPr>
                        <a:t>12,8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44426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8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nl-BE"/>
              <a:t>Cijfergegevens - </a:t>
            </a:r>
            <a:r>
              <a:rPr lang="nl-BE" err="1"/>
              <a:t>Kansarmoede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9" y="1268761"/>
            <a:ext cx="7938376" cy="4160490"/>
          </a:xfrm>
        </p:spPr>
        <p:txBody>
          <a:bodyPr/>
          <a:lstStyle/>
          <a:p>
            <a:r>
              <a:rPr lang="nl-BE" dirty="0"/>
              <a:t>Kinderarmoede is gekleurd: kinderarmoede is 6x hoger bij gezinnen van vreemde origine:</a:t>
            </a: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A260E7-95B9-4E7D-B61F-D261D01BC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52" y="2295412"/>
            <a:ext cx="5339930" cy="34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7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nl-BE"/>
              <a:t>Cijfergegevens - </a:t>
            </a:r>
            <a:r>
              <a:rPr lang="nl-BE" err="1"/>
              <a:t>Kansarmoede</a:t>
            </a:r>
            <a:r>
              <a:rPr lang="nl-BE"/>
              <a:t> in de eigen gemeente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nl-NL" dirty="0">
              <a:solidFill>
                <a:srgbClr val="FF0000"/>
              </a:solidFill>
              <a:latin typeface="Corbel"/>
            </a:endParaRPr>
          </a:p>
          <a:p>
            <a:pPr marL="34290" indent="0">
              <a:buNone/>
            </a:pPr>
            <a:r>
              <a:rPr lang="nl-NL" dirty="0">
                <a:solidFill>
                  <a:srgbClr val="FF0000"/>
                </a:solidFill>
              </a:rPr>
              <a:t>Maak hier een opsomming van de gegevens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0689270"/>
      </p:ext>
    </p:extLst>
  </p:cSld>
  <p:clrMapOvr>
    <a:masterClrMapping/>
  </p:clrMapOvr>
</p:sld>
</file>

<file path=ppt/theme/theme1.xml><?xml version="1.0" encoding="utf-8"?>
<a:theme xmlns:a="http://schemas.openxmlformats.org/drawingml/2006/main" name="4_KG Blauw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_KindenGezin_v4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G Geel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lanco Document" ma:contentTypeID="0x010100A6CD0FFB3815934EAAB1ABA4B1AFA66901001A76AF543301E24497B435013B92701000564B5F861908F74DA1D2BA50B1622CAA" ma:contentTypeVersion="245" ma:contentTypeDescription="" ma:contentTypeScope="" ma:versionID="5b36f70736ba5c57d77b78ac7167640f">
  <xsd:schema xmlns:xsd="http://www.w3.org/2001/XMLSchema" xmlns:xs="http://www.w3.org/2001/XMLSchema" xmlns:p="http://schemas.microsoft.com/office/2006/metadata/properties" xmlns:ns2="24633fb7-c9ca-43d3-8898-2a7238632b84" xmlns:ns3="1ae8a6b2-107c-4646-8b7e-ee1342eab54e" xmlns:ns4="90d1460b-9721-40e8-b215-cf4bf435d4a7" xmlns:ns5="http://schemas.microsoft.com/sharepoint/v4" xmlns:ns6="ae0e435a-fe70-4fa0-80ff-8beb0e0dc84a" targetNamespace="http://schemas.microsoft.com/office/2006/metadata/properties" ma:root="true" ma:fieldsID="fcda5c2b6be0bd3c4466d72014f11f99" ns2:_="" ns3:_="" ns4:_="" ns5:_="" ns6:_="">
    <xsd:import namespace="24633fb7-c9ca-43d3-8898-2a7238632b84"/>
    <xsd:import namespace="1ae8a6b2-107c-4646-8b7e-ee1342eab54e"/>
    <xsd:import namespace="90d1460b-9721-40e8-b215-cf4bf435d4a7"/>
    <xsd:import namespace="http://schemas.microsoft.com/sharepoint/v4"/>
    <xsd:import namespace="ae0e435a-fe70-4fa0-80ff-8beb0e0dc84a"/>
    <xsd:element name="properties">
      <xsd:complexType>
        <xsd:sequence>
          <xsd:element name="documentManagement">
            <xsd:complexType>
              <xsd:all>
                <xsd:element ref="ns2:g8c5512387304b6f99dd6a05d487418c" minOccurs="0"/>
                <xsd:element ref="ns2:TaxCatchAll" minOccurs="0"/>
                <xsd:element ref="ns2:TaxCatchAllLabel" minOccurs="0"/>
                <xsd:element ref="ns3:KGThema" minOccurs="0"/>
                <xsd:element ref="ns4:hags" minOccurs="0"/>
                <xsd:element ref="ns5:IconOverlay" minOccurs="0"/>
                <xsd:element ref="ns3:SharedWithUsers" minOccurs="0"/>
                <xsd:element ref="ns3:SharedWithDetails" minOccurs="0"/>
                <xsd:element ref="ns6:_dlc_DocId" minOccurs="0"/>
                <xsd:element ref="ns6:_dlc_DocIdUrl" minOccurs="0"/>
                <xsd:element ref="ns6:_dlc_DocIdPersistI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33fb7-c9ca-43d3-8898-2a7238632b84" elementFormDefault="qualified">
    <xsd:import namespace="http://schemas.microsoft.com/office/2006/documentManagement/types"/>
    <xsd:import namespace="http://schemas.microsoft.com/office/infopath/2007/PartnerControls"/>
    <xsd:element name="g8c5512387304b6f99dd6a05d487418c" ma:index="8" nillable="true" ma:taxonomy="true" ma:internalName="g8c5512387304b6f99dd6a05d487418c" ma:taxonomyFieldName="KGTrefwoord" ma:displayName="Trefwoord" ma:default="" ma:fieldId="{08c55123-8730-4b6f-99dd-6a05d487418c}" ma:taxonomyMulti="true" ma:sspId="f403b824-83f7-43e5-8db1-bd9fadf9beb4" ma:termSetId="74987c00-053a-4526-a051-79952c41b1a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fcb1ee0-d524-4572-8c9f-c6148863aae9}" ma:internalName="TaxCatchAll" ma:showField="CatchAllData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fcb1ee0-d524-4572-8c9f-c6148863aae9}" ma:internalName="TaxCatchAllLabel" ma:readOnly="true" ma:showField="CatchAllDataLabel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8a6b2-107c-4646-8b7e-ee1342eab54e" elementFormDefault="qualified">
    <xsd:import namespace="http://schemas.microsoft.com/office/2006/documentManagement/types"/>
    <xsd:import namespace="http://schemas.microsoft.com/office/infopath/2007/PartnerControls"/>
    <xsd:element name="KGThema" ma:index="12" nillable="true" ma:displayName="Thema" ma:list="{927686f1-525d-4463-88a2-182cf1da930a}" ma:internalName="KGThema" ma:showField="Title" ma:web="{1ae8a6b2-107c-4646-8b7e-ee1342eab54e}">
      <xsd:simpleType>
        <xsd:restriction base="dms:Lookup"/>
      </xsd:simpleType>
    </xsd:element>
    <xsd:element name="SharedWithUsers" ma:index="15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1460b-9721-40e8-b215-cf4bf435d4a7" elementFormDefault="qualified">
    <xsd:import namespace="http://schemas.microsoft.com/office/2006/documentManagement/types"/>
    <xsd:import namespace="http://schemas.microsoft.com/office/infopath/2007/PartnerControls"/>
    <xsd:element name="hags" ma:index="13" nillable="true" ma:displayName="Tekst" ma:internalName="hags">
      <xsd:simpleType>
        <xsd:restriction base="dms:Text"/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e435a-fe70-4fa0-80ff-8beb0e0dc84a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403b824-83f7-43e5-8db1-bd9fadf9beb4" ContentTypeId="0x010100A6CD0FFB3815934EAAB1ABA4B1AFA66901" PreviousValue="false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8c5512387304b6f99dd6a05d487418c xmlns="24633fb7-c9ca-43d3-8898-2a7238632b84">
      <Terms xmlns="http://schemas.microsoft.com/office/infopath/2007/PartnerControls"/>
    </g8c5512387304b6f99dd6a05d487418c>
    <hags xmlns="90d1460b-9721-40e8-b215-cf4bf435d4a7" xsi:nil="true"/>
    <KGThema xmlns="1ae8a6b2-107c-4646-8b7e-ee1342eab54e" xsi:nil="true"/>
    <IconOverlay xmlns="http://schemas.microsoft.com/sharepoint/v4" xsi:nil="true"/>
    <TaxCatchAll xmlns="24633fb7-c9ca-43d3-8898-2a7238632b84"/>
    <_dlc_DocId xmlns="ae0e435a-fe70-4fa0-80ff-8beb0e0dc84a">KGONFUNC-847977134-188</_dlc_DocId>
    <_dlc_DocIdUrl xmlns="ae0e435a-fe70-4fa0-80ff-8beb0e0dc84a">
      <Url>https://kindengezin.sharepoint.com/sites/func/wgkosocfunc/_layouts/15/DocIdRedir.aspx?ID=KGONFUNC-847977134-188</Url>
      <Description>KGONFUNC-847977134-188</Description>
    </_dlc_DocIdUrl>
  </documentManagement>
</p:properties>
</file>

<file path=customXml/itemProps1.xml><?xml version="1.0" encoding="utf-8"?>
<ds:datastoreItem xmlns:ds="http://schemas.openxmlformats.org/officeDocument/2006/customXml" ds:itemID="{A31EB5A4-9A05-4B35-A5E0-F8E655E90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33fb7-c9ca-43d3-8898-2a7238632b84"/>
    <ds:schemaRef ds:uri="1ae8a6b2-107c-4646-8b7e-ee1342eab54e"/>
    <ds:schemaRef ds:uri="90d1460b-9721-40e8-b215-cf4bf435d4a7"/>
    <ds:schemaRef ds:uri="http://schemas.microsoft.com/sharepoint/v4"/>
    <ds:schemaRef ds:uri="ae0e435a-fe70-4fa0-80ff-8beb0e0dc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E72BC1-3B87-4636-AF15-C0098F8058A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281B9DA-D373-46BD-B8DB-9F2BB44C54C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0CAC513F-6BAC-4158-90B9-28537EA26AC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A7BAC53-17D3-4BE9-BF0F-C2C7B481A3C6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7C149E0A-FB82-4BE2-AA7F-7126E8A45069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ae8a6b2-107c-4646-8b7e-ee1342eab54e"/>
    <ds:schemaRef ds:uri="ae0e435a-fe70-4fa0-80ff-8beb0e0dc84a"/>
    <ds:schemaRef ds:uri="90d1460b-9721-40e8-b215-cf4bf435d4a7"/>
    <ds:schemaRef ds:uri="http://purl.org/dc/elements/1.1/"/>
    <ds:schemaRef ds:uri="http://schemas.microsoft.com/office/2006/metadata/properties"/>
    <ds:schemaRef ds:uri="24633fb7-c9ca-43d3-8898-2a7238632b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Standaard_K&amp;G</Template>
  <TotalTime>0</TotalTime>
  <Words>343</Words>
  <Application>Microsoft Office PowerPoint</Application>
  <PresentationFormat>Diavoorstelling (4:3)</PresentationFormat>
  <Paragraphs>112</Paragraphs>
  <Slides>15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4_KG Blauw</vt:lpstr>
      <vt:lpstr>_KindenGezin_v4</vt:lpstr>
      <vt:lpstr>KG Geel</vt:lpstr>
      <vt:lpstr>KG Rood</vt:lpstr>
      <vt:lpstr>1_KG Rood</vt:lpstr>
      <vt:lpstr>1_KG Groen</vt:lpstr>
      <vt:lpstr>2_KG Groen</vt:lpstr>
      <vt:lpstr>Doepakket</vt:lpstr>
      <vt:lpstr>PowerPoint-presentatie</vt:lpstr>
      <vt:lpstr>Waarom een omgevingsanalyse ?</vt:lpstr>
      <vt:lpstr>Kinderopvang en vrije tijd in onze regio</vt:lpstr>
      <vt:lpstr>Cijfergegevens - Demografie</vt:lpstr>
      <vt:lpstr>Cijfergegevens - Kansarmoede</vt:lpstr>
      <vt:lpstr>Cijfergegevens - Kansarmoede</vt:lpstr>
      <vt:lpstr>Cijfergegevens - Kansarmoede</vt:lpstr>
      <vt:lpstr>Cijfergegevens - Kansarmoede in de eigen gemeente</vt:lpstr>
      <vt:lpstr>Cijfergegevens – Inclusieve kinderopvang</vt:lpstr>
      <vt:lpstr>Cijfergegevens - Kinderen in buitengewoon onderwijs</vt:lpstr>
      <vt:lpstr>Cijfergegevens - Inclusieve kinderopvang in de eigen gemeente</vt:lpstr>
      <vt:lpstr>Ervaringsuitwisseling</vt:lpstr>
      <vt:lpstr>Conclusie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Doepakket</dc:title>
  <dc:creator/>
  <cp:lastModifiedBy/>
  <cp:revision>10</cp:revision>
  <dcterms:created xsi:type="dcterms:W3CDTF">2017-01-06T09:56:05Z</dcterms:created>
  <dcterms:modified xsi:type="dcterms:W3CDTF">2018-05-14T08:30:42Z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0x010100A6CD0FFB3815934EAAB1ABA4B1AFA66901001A76AF543301E24497B435013B92701000564B5F861908F74DA1D2BA50B1622CAA</vt:lpwstr>
  </property>
  <property fmtid="{D5CDD505-2E9C-101B-9397-08002B2CF9AE}" pid="3" name="KGTrefwoord">
    <vt:lpwstr/>
  </property>
  <property fmtid="{D5CDD505-2E9C-101B-9397-08002B2CF9AE}" pid="4" name="_dlc_DocIdItemGuid">
    <vt:lpwstr>0d967abc-7c81-4cec-8232-a0c85ba43dc9</vt:lpwstr>
  </property>
</Properties>
</file>