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5"/>
    <p:sldMasterId id="2147483674" r:id="rId6"/>
    <p:sldMasterId id="2147483684" r:id="rId7"/>
    <p:sldMasterId id="2147483694" r:id="rId8"/>
    <p:sldMasterId id="2147483718" r:id="rId9"/>
  </p:sldMasterIdLst>
  <p:notesMasterIdLst>
    <p:notesMasterId r:id="rId18"/>
  </p:notesMasterIdLst>
  <p:handoutMasterIdLst>
    <p:handoutMasterId r:id="rId19"/>
  </p:handoutMasterIdLst>
  <p:sldIdLst>
    <p:sldId id="345" r:id="rId10"/>
    <p:sldId id="332" r:id="rId11"/>
    <p:sldId id="343" r:id="rId12"/>
    <p:sldId id="330" r:id="rId13"/>
    <p:sldId id="335" r:id="rId14"/>
    <p:sldId id="337" r:id="rId15"/>
    <p:sldId id="333" r:id="rId16"/>
    <p:sldId id="338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4B1"/>
    <a:srgbClr val="EBB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BA7B6-7D23-6810-B539-D4908DB2D350}" v="44" dt="2020-01-13T12:21:25.928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4" autoAdjust="0"/>
    <p:restoredTop sz="63806" autoAdjust="0"/>
  </p:normalViewPr>
  <p:slideViewPr>
    <p:cSldViewPr>
      <p:cViewPr varScale="1">
        <p:scale>
          <a:sx n="54" d="100"/>
          <a:sy n="54" d="100"/>
        </p:scale>
        <p:origin x="233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038C-8B88-4BC8-BB8E-ABDECD1C2CFE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5617-FC09-485F-8F8C-5BEA8AF0FA9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00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3BF8-8079-4F9E-805D-837187D08358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82E5-B06E-4D80-B2C9-9258E1C9ADE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580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Pedagogische opdracht</a:t>
            </a:r>
            <a:r>
              <a:rPr lang="nl-BE" dirty="0"/>
              <a:t>: duidelijke link inclusieve opvang en basiskwaliteit. Kinderopvang met sterke kwaliteit: goede basis voor inclusie (vb. wenbeleid, communicatie met ouders, op maat werken…). Toch vraagt de opvang van kinderen met specifieke zorgbehoeften bijzondere aandacht</a:t>
            </a:r>
          </a:p>
          <a:p>
            <a:r>
              <a:rPr lang="nl-BE" dirty="0"/>
              <a:t>Erkennen en waarderen van diversiteit tussen mensen, maar tegelijk ook met een beleid van verbondenheid en ontmoeting</a:t>
            </a:r>
          </a:p>
          <a:p>
            <a:endParaRPr lang="nl-BE" dirty="0"/>
          </a:p>
          <a:p>
            <a:r>
              <a:rPr lang="nl-BE" b="1" dirty="0"/>
              <a:t>Deficitmodel: </a:t>
            </a:r>
            <a:r>
              <a:rPr lang="nl-BE" dirty="0"/>
              <a:t>nadruk ligt op het tekort van het kind. Diagnose en behandeling door specialisten staat centraal; doelstelling afwijking reduceren, zodat de aanpassing aan de samenleving kan bevorderd worden (“aanpassen”, normaliseren)</a:t>
            </a:r>
          </a:p>
          <a:p>
            <a:r>
              <a:rPr lang="nl-BE" dirty="0"/>
              <a:t>Wens ouder: rekening houden met het kind en zijn beperkingen, maar ook oog hebben voor zijn mogelijkheden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09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Subsidie voor individuele inclusieve opvang</a:t>
            </a:r>
          </a:p>
          <a:p>
            <a:r>
              <a:rPr lang="nl-BE" dirty="0"/>
              <a:t>Dit is de subsidie voor de inclusieve kinderopvang van een individueel kind met een specifieke zorgbehoefte</a:t>
            </a:r>
          </a:p>
          <a:p>
            <a:r>
              <a:rPr lang="nl-BE" b="1" dirty="0"/>
              <a:t>Subsidie voor structurele inclusieve opvang</a:t>
            </a:r>
          </a:p>
          <a:p>
            <a:r>
              <a:rPr lang="nl-BE" dirty="0"/>
              <a:t>Dit is de subsidie voor de structurele uitbouw van inclusieve opvang binnen een opvanglocatie.</a:t>
            </a:r>
          </a:p>
          <a:p>
            <a:r>
              <a:rPr lang="nl-BE" b="1" dirty="0"/>
              <a:t>Subsidies voor Centrum voor Inclusieve Kinderopvang</a:t>
            </a:r>
          </a:p>
          <a:p>
            <a:pPr marL="171450" indent="-171450">
              <a:buFontTx/>
              <a:buChar char="-"/>
            </a:pPr>
            <a:r>
              <a:rPr lang="nl-BE" dirty="0"/>
              <a:t>Het realiseren van inclusieve kinderopvang</a:t>
            </a:r>
          </a:p>
          <a:p>
            <a:pPr marL="171450" indent="-171450">
              <a:buFontTx/>
              <a:buChar char="-"/>
            </a:pPr>
            <a:r>
              <a:rPr lang="nl-BE" dirty="0"/>
              <a:t>Het voeren van een proactief opnamebeleid</a:t>
            </a:r>
          </a:p>
          <a:p>
            <a:pPr marL="171450" indent="-171450">
              <a:buFontTx/>
              <a:buChar char="-"/>
            </a:pPr>
            <a:r>
              <a:rPr lang="nl-BE" dirty="0"/>
              <a:t>Het verspreiden van expertise naar andere opvanglocaties</a:t>
            </a:r>
          </a:p>
          <a:p>
            <a:pPr marL="171450" indent="-171450">
              <a:buFontTx/>
              <a:buChar char="-"/>
            </a:pPr>
            <a:r>
              <a:rPr lang="nl-BE" dirty="0"/>
              <a:t>Het sensibiliseren, in samenwerking met anderen die instaan voor inclusie.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24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Cijfers:</a:t>
            </a:r>
          </a:p>
          <a:p>
            <a:pPr marL="171450" indent="-171450">
              <a:buFontTx/>
              <a:buChar char="-"/>
            </a:pPr>
            <a:r>
              <a:rPr lang="nl-BE" dirty="0"/>
              <a:t>Niet alle voorzieningen vragen een subsidie aan: zorgnood is bij de allerjongsten nog niet vastgesteld, volgen tempo van de ouder, organisatie vindt subsidie aanvragen geen prioriteit…</a:t>
            </a:r>
          </a:p>
          <a:p>
            <a:pPr marL="171450" indent="-171450">
              <a:buFontTx/>
              <a:buChar char="-"/>
            </a:pPr>
            <a:r>
              <a:rPr lang="nl-BE" dirty="0"/>
              <a:t>Is dus geen indicatie over hoeveel kinderen inclusief worden opgevangen! Geeft enkel informatie over bekendheid subsidie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82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Werken aan toegankelijkheid en kwaliteit</a:t>
            </a:r>
          </a:p>
          <a:p>
            <a:r>
              <a:rPr lang="nl-BE" dirty="0"/>
              <a:t>Ondersteuningsvragen veelal rond aanpak kind, maar leidt in verder traject tot dieper ingaan op inclusieve visie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82E5-B06E-4D80-B2C9-9258E1C9ADE4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089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13/01/2020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13/01/2020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13/01/2020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13/01/2020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13/01/2020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5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6977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0511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90608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598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8823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8766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028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124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767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9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6" r:id="rId2"/>
    <p:sldLayoutId id="2147483707" r:id="rId3"/>
    <p:sldLayoutId id="2147483705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9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76" r:id="rId2"/>
    <p:sldLayoutId id="2147483677" r:id="rId3"/>
    <p:sldLayoutId id="2147483675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9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6" r:id="rId2"/>
    <p:sldLayoutId id="2147483687" r:id="rId3"/>
    <p:sldLayoutId id="2147483685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9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5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13/01/2020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65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SEFKGfj-d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rNV4nOVZ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8F677A-EF19-4DD5-BC25-85DF736090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EBAA1B-42BA-4DF5-B4CA-59A0839C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Inclusieve Kinderopvang</a:t>
            </a:r>
          </a:p>
        </p:txBody>
      </p:sp>
    </p:spTree>
    <p:extLst>
      <p:ext uri="{BB962C8B-B14F-4D97-AF65-F5344CB8AC3E}">
        <p14:creationId xmlns:p14="http://schemas.microsoft.com/office/powerpoint/2010/main" val="178567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7B5C78A-9E5F-45B5-96A3-079CFAAE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BE" sz="1800" dirty="0"/>
              <a:t>Sinds jaren ‘70 inclusieprojecten</a:t>
            </a:r>
            <a:br>
              <a:rPr lang="nl-BE" sz="1800" dirty="0"/>
            </a:br>
            <a:endParaRPr lang="nl-BE" sz="1600" dirty="0"/>
          </a:p>
          <a:p>
            <a:r>
              <a:rPr lang="nl-BE" sz="1800" dirty="0"/>
              <a:t>Nu al veel mooie, inspirerende voorbeelden van inclusieve kinderopvang met sterke samenwerking met diensten voor personen met een handicap</a:t>
            </a:r>
            <a:r>
              <a:rPr lang="nl-BE" sz="1800" dirty="0">
                <a:solidFill>
                  <a:srgbClr val="636363"/>
                </a:solidFill>
              </a:rPr>
              <a:t>:</a:t>
            </a:r>
            <a:r>
              <a:rPr lang="nl-BE" sz="1800" dirty="0">
                <a:solidFill>
                  <a:srgbClr val="FF0000"/>
                </a:solidFill>
              </a:rPr>
              <a:t> </a:t>
            </a:r>
            <a:r>
              <a:rPr lang="nl-BE" sz="1800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mama van Charlot aan het woord</a:t>
            </a:r>
            <a:br>
              <a:rPr lang="nl-BE" sz="1800" dirty="0"/>
            </a:br>
            <a:endParaRPr lang="nl-BE" sz="1600" dirty="0"/>
          </a:p>
          <a:p>
            <a:r>
              <a:rPr lang="nl-BE" sz="1800" dirty="0"/>
              <a:t>Alle kinderopvanginitiatieven meenemen in het inclusieverhaal </a:t>
            </a:r>
            <a:br>
              <a:rPr lang="nl-BE" sz="1800" dirty="0"/>
            </a:br>
            <a:r>
              <a:rPr lang="nl-BE" sz="1800" dirty="0"/>
              <a:t>= pionierswerk met vallen en opstaan…</a:t>
            </a:r>
            <a:br>
              <a:rPr lang="nl-BE" sz="1800" dirty="0"/>
            </a:br>
            <a:endParaRPr lang="nl-BE" sz="1600" dirty="0"/>
          </a:p>
          <a:p>
            <a:pPr marL="0" indent="0">
              <a:buNone/>
            </a:pPr>
            <a:r>
              <a:rPr lang="nl-BE" sz="1800" dirty="0"/>
              <a:t>Positieve evolutie van </a:t>
            </a:r>
            <a:r>
              <a:rPr lang="nl-BE" sz="1800" i="1" dirty="0"/>
              <a:t>‘Is dat iets voor ons? Kunnen wij dat?’ </a:t>
            </a:r>
            <a:r>
              <a:rPr lang="nl-BE" sz="1800" dirty="0"/>
              <a:t>naar </a:t>
            </a:r>
            <a:r>
              <a:rPr lang="nl-BE" sz="1800" i="1" dirty="0"/>
              <a:t>‘hoe kunnen we dit goed doen en wie kan ons daarin ondersteunen?’ </a:t>
            </a: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8F1964-23FC-47A1-ACC4-14D6FDCE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Kinderopvang als opstap naar inclusieve samenleving</a:t>
            </a:r>
          </a:p>
        </p:txBody>
      </p:sp>
    </p:spTree>
    <p:extLst>
      <p:ext uri="{BB962C8B-B14F-4D97-AF65-F5344CB8AC3E}">
        <p14:creationId xmlns:p14="http://schemas.microsoft.com/office/powerpoint/2010/main" val="177949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E6F7FEA-ACB2-414D-A55A-9EEE5E47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nl-BE" dirty="0"/>
              <a:t>Pedagogische opdracht</a:t>
            </a:r>
          </a:p>
          <a:p>
            <a:pPr lvl="1"/>
            <a:r>
              <a:rPr lang="nl-BE" dirty="0"/>
              <a:t>Kind ondersteunen in al zijn eigenheid</a:t>
            </a:r>
          </a:p>
          <a:p>
            <a:pPr lvl="1"/>
            <a:r>
              <a:rPr lang="nl-BE" dirty="0"/>
              <a:t>Werken aan verbondenheid met andere kinderen</a:t>
            </a:r>
          </a:p>
          <a:p>
            <a:r>
              <a:rPr lang="nl-BE" dirty="0"/>
              <a:t>Focus: zorg die het kind nodig heeft</a:t>
            </a:r>
          </a:p>
          <a:p>
            <a:pPr marL="0" indent="0">
              <a:buNone/>
            </a:pPr>
            <a:r>
              <a:rPr lang="nl-BE" dirty="0"/>
              <a:t>	NIET: diagnose, etiket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dirty="0"/>
              <a:t>Uitgangspunt: diversiteitsmodel</a:t>
            </a:r>
            <a:br>
              <a:rPr lang="nl-BE" dirty="0"/>
            </a:br>
            <a:r>
              <a:rPr lang="nl-BE" dirty="0"/>
              <a:t>diversiteit in de samenleving, kinderopvang houdt rekening met de grote onderlinge verschillen tussen kinderen. </a:t>
            </a:r>
            <a:r>
              <a:rPr lang="nl-BE" u="sng" dirty="0"/>
              <a:t>Ook</a:t>
            </a:r>
            <a:r>
              <a:rPr lang="nl-BE" dirty="0"/>
              <a:t> in ontwikkeling en mogelijkheden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E82EE7-D5A7-4E45-8055-01650EFF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Inclusieve kinderopvang</a:t>
            </a:r>
          </a:p>
        </p:txBody>
      </p:sp>
    </p:spTree>
    <p:extLst>
      <p:ext uri="{BB962C8B-B14F-4D97-AF65-F5344CB8AC3E}">
        <p14:creationId xmlns:p14="http://schemas.microsoft.com/office/powerpoint/2010/main" val="412939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C7990BA-5288-4754-B449-FF169F078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Doelstelling: opvang om de hoek voor elk kind</a:t>
            </a:r>
          </a:p>
          <a:p>
            <a:r>
              <a:rPr lang="nl-BE" dirty="0"/>
              <a:t>Recht op de </a:t>
            </a:r>
            <a:r>
              <a:rPr lang="nl-BE" b="1" dirty="0"/>
              <a:t>keuze</a:t>
            </a:r>
            <a:r>
              <a:rPr lang="nl-BE" dirty="0"/>
              <a:t> tussen reguliere en gespecialiseerde opvang. Recht om erbij te horen.</a:t>
            </a:r>
          </a:p>
          <a:p>
            <a:endParaRPr lang="nl-BE" dirty="0"/>
          </a:p>
          <a:p>
            <a:r>
              <a:rPr lang="nl-BE" dirty="0"/>
              <a:t>Sinds 2001</a:t>
            </a:r>
          </a:p>
          <a:p>
            <a:pPr lvl="1"/>
            <a:r>
              <a:rPr lang="nl-BE" dirty="0"/>
              <a:t>Subsidie voor individuele inclusieve opvang</a:t>
            </a:r>
          </a:p>
          <a:p>
            <a:pPr lvl="1"/>
            <a:r>
              <a:rPr lang="nl-BE" dirty="0"/>
              <a:t>Subsidie voor structurele inclusieve opvang</a:t>
            </a:r>
          </a:p>
          <a:p>
            <a:pPr lvl="0"/>
            <a:r>
              <a:rPr lang="nl-BE" dirty="0">
                <a:solidFill>
                  <a:srgbClr val="636363"/>
                </a:solidFill>
              </a:rPr>
              <a:t>Sinds 2014</a:t>
            </a:r>
          </a:p>
          <a:p>
            <a:pPr lvl="1"/>
            <a:r>
              <a:rPr lang="nl-BE" dirty="0"/>
              <a:t>Centra voor Inclusieve Kinderopvang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0C56DA-BA68-433E-9962-D542B796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Ondersteuning kinderopvang</a:t>
            </a:r>
          </a:p>
        </p:txBody>
      </p:sp>
    </p:spTree>
    <p:extLst>
      <p:ext uri="{BB962C8B-B14F-4D97-AF65-F5344CB8AC3E}">
        <p14:creationId xmlns:p14="http://schemas.microsoft.com/office/powerpoint/2010/main" val="507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850DD20-B558-48A6-B6DA-17DC5E859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40" y="1711960"/>
            <a:ext cx="735516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/>
              <a:t>Subsidie naar aanwezigheid kind: 0,03 EUR per opvangprestatie</a:t>
            </a:r>
          </a:p>
          <a:p>
            <a:r>
              <a:rPr lang="nl-BE" dirty="0">
                <a:solidFill>
                  <a:srgbClr val="636363"/>
                </a:solidFill>
              </a:rPr>
              <a:t>P</a:t>
            </a:r>
            <a:r>
              <a:rPr lang="nl-BE" dirty="0"/>
              <a:t>restaties stijgen jaarlijks</a:t>
            </a:r>
          </a:p>
          <a:p>
            <a:endParaRPr lang="nl-BE" dirty="0">
              <a:ea typeface="+mn-lt"/>
              <a:cs typeface="+mn-lt"/>
            </a:endParaRPr>
          </a:p>
          <a:p>
            <a:pPr marL="0" indent="0">
              <a:buNone/>
            </a:pPr>
            <a:endParaRPr lang="nl-B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BE" dirty="0">
                <a:ea typeface="+mn-lt"/>
                <a:cs typeface="+mn-lt"/>
              </a:rPr>
              <a:t>Of:</a:t>
            </a:r>
          </a:p>
          <a:p>
            <a:r>
              <a:rPr lang="nl-BE" dirty="0">
                <a:ea typeface="+mn-lt"/>
                <a:cs typeface="+mn-lt"/>
              </a:rPr>
              <a:t>Vast bedrag per plaats, om inclusieve kinderopvang structureel uit te bouwen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2C4C26-AD60-4443-B741-7161ED5D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Subsidie voor inclusieve opvang</a:t>
            </a:r>
          </a:p>
        </p:txBody>
      </p:sp>
    </p:spTree>
    <p:extLst>
      <p:ext uri="{BB962C8B-B14F-4D97-AF65-F5344CB8AC3E}">
        <p14:creationId xmlns:p14="http://schemas.microsoft.com/office/powerpoint/2010/main" val="406879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E4EF442-0DC4-4131-9BAF-77A31A759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16, actief in eigen zorgregio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923B40-2350-4DD2-8D89-B2ED7202B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6401" r="1062" b="14445"/>
          <a:stretch/>
        </p:blipFill>
        <p:spPr>
          <a:xfrm>
            <a:off x="201028" y="2348881"/>
            <a:ext cx="8748000" cy="385333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B1E6BC8-82C8-4072-910B-9026D905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Centra voor Inclusieve Kinderopvang</a:t>
            </a:r>
          </a:p>
        </p:txBody>
      </p:sp>
    </p:spTree>
    <p:extLst>
      <p:ext uri="{BB962C8B-B14F-4D97-AF65-F5344CB8AC3E}">
        <p14:creationId xmlns:p14="http://schemas.microsoft.com/office/powerpoint/2010/main" val="96877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BA1E79D-7958-4A01-93EA-BE58EC99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96040"/>
            <a:ext cx="735516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dirty="0">
                <a:solidFill>
                  <a:schemeClr val="tx1">
                    <a:lumMod val="75000"/>
                  </a:schemeClr>
                </a:solidFill>
              </a:rPr>
              <a:t>Filmfragment ‘inclusieve kinderopvang’</a:t>
            </a:r>
          </a:p>
          <a:p>
            <a:pPr marL="400050" lvl="1" indent="0">
              <a:buNone/>
            </a:pPr>
            <a:r>
              <a:rPr lang="nl-BE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 is een Centrum Inclusieve Kinderopvang? Wat is inclusieve kinderopvang?</a:t>
            </a:r>
            <a:endParaRPr lang="nl-BE" dirty="0">
              <a:solidFill>
                <a:srgbClr val="FF0000"/>
              </a:solidFill>
            </a:endParaRPr>
          </a:p>
          <a:p>
            <a:r>
              <a:rPr lang="nl-BE" dirty="0"/>
              <a:t>Realiseren zelf inclusieve opvang, opbouw expertise</a:t>
            </a:r>
          </a:p>
          <a:p>
            <a:r>
              <a:rPr lang="nl-BE" dirty="0"/>
              <a:t>Ondersteunen andere voorzieningen rond inclusie</a:t>
            </a:r>
          </a:p>
          <a:p>
            <a:pPr lvl="1"/>
            <a:r>
              <a:rPr lang="nl-BE" dirty="0"/>
              <a:t>Pedagogische basiskwaliteit, communicatie met ouders</a:t>
            </a:r>
          </a:p>
          <a:p>
            <a:pPr lvl="1"/>
            <a:r>
              <a:rPr lang="nl-BE" dirty="0" err="1"/>
              <a:t>Diversiteitsdenken</a:t>
            </a:r>
            <a:r>
              <a:rPr lang="nl-BE" dirty="0"/>
              <a:t> en toegankelijkheid</a:t>
            </a:r>
          </a:p>
          <a:p>
            <a:pPr lvl="1"/>
            <a:r>
              <a:rPr lang="nl-BE" dirty="0"/>
              <a:t>Netwerk van zorgverleners</a:t>
            </a:r>
          </a:p>
          <a:p>
            <a:pPr lvl="1"/>
            <a:r>
              <a:rPr lang="nl-BE" dirty="0"/>
              <a:t>Bereiken jaarlijks ±300 voorzieningen</a:t>
            </a:r>
          </a:p>
          <a:p>
            <a:r>
              <a:rPr lang="nl-BE" dirty="0"/>
              <a:t>Inclusiecoach draagt visie inclusie uit en ondersteunt via individuele trajecten, intervisies in groep, methodieken rond reflectie en kinderen…</a:t>
            </a:r>
            <a:endParaRPr lang="nl-BE" dirty="0">
              <a:ea typeface="Verdana"/>
              <a:cs typeface="Verdana"/>
            </a:endParaRPr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C1D15F-99FE-4056-B365-E8DC21B7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Centra voor Inclusieve Kinderopvang</a:t>
            </a:r>
          </a:p>
        </p:txBody>
      </p:sp>
    </p:spTree>
    <p:extLst>
      <p:ext uri="{BB962C8B-B14F-4D97-AF65-F5344CB8AC3E}">
        <p14:creationId xmlns:p14="http://schemas.microsoft.com/office/powerpoint/2010/main" val="330171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DA3E6E-C0D9-471C-87FC-A0491E4E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Vandaag: thuisbegeleidingsdiensten in de opvang</a:t>
            </a:r>
          </a:p>
          <a:p>
            <a:pPr lvl="1"/>
            <a:r>
              <a:rPr lang="nl-BE" dirty="0"/>
              <a:t>Observaties</a:t>
            </a:r>
          </a:p>
          <a:p>
            <a:pPr lvl="1"/>
            <a:r>
              <a:rPr lang="nl-BE" dirty="0"/>
              <a:t>Concrete tips, aanpak</a:t>
            </a:r>
          </a:p>
          <a:p>
            <a:pPr lvl="1"/>
            <a:r>
              <a:rPr lang="nl-BE" dirty="0"/>
              <a:t>Begrijpen gedrag</a:t>
            </a:r>
          </a:p>
          <a:p>
            <a:pPr lvl="1"/>
            <a:r>
              <a:rPr lang="nl-BE" dirty="0"/>
              <a:t>Steun voor ouders</a:t>
            </a:r>
          </a:p>
          <a:p>
            <a:pPr lvl="1"/>
            <a:endParaRPr lang="nl-BE" dirty="0"/>
          </a:p>
          <a:p>
            <a:r>
              <a:rPr lang="nl-BE" dirty="0"/>
              <a:t>Toch nog redelijk ongekend</a:t>
            </a:r>
          </a:p>
          <a:p>
            <a:endParaRPr lang="nl-BE" dirty="0"/>
          </a:p>
          <a:p>
            <a:r>
              <a:rPr lang="nl-BE" dirty="0"/>
              <a:t>Ook soms andere ‘specialisten’ in de opvang (logopedie, kinesist, …)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2E4C96-CF70-430E-B02F-B05B3E97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Samenwerking met het VAPH</a:t>
            </a:r>
          </a:p>
        </p:txBody>
      </p:sp>
    </p:spTree>
    <p:extLst>
      <p:ext uri="{BB962C8B-B14F-4D97-AF65-F5344CB8AC3E}">
        <p14:creationId xmlns:p14="http://schemas.microsoft.com/office/powerpoint/2010/main" val="17252341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_K&amp;G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G Geel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G Blauw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9808c5-7eb3-4ab7-8b68-9b9a932645e2"/>
    <_dlc_DocId xmlns="ed9808c5-7eb3-4ab7-8b68-9b9a932645e2">DQEXRQ2NN3CS-75987502-328</_dlc_DocId>
    <_dlc_DocIdUrl xmlns="ed9808c5-7eb3-4ab7-8b68-9b9a932645e2">
      <Url>https://kindengezin.sharepoint.com/sites/CompetentiebeleidTeamsite/_layouts/15/DocIdRedir.aspx?ID=DQEXRQ2NN3CS-75987502-328</Url>
      <Description>DQEXRQ2NN3CS-75987502-328</Description>
    </_dlc_DocIdUrl>
    <p4692e9f59d344bf86f46283f9ffcb92 xmlns="5e3f717c-31f6-4833-bd0f-50c041ee3a05">
      <Terms xmlns="http://schemas.microsoft.com/office/infopath/2007/PartnerControls"/>
    </p4692e9f59d344bf86f46283f9ffcb92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2ACCA9E66B04A9B6876D1A1C92BFE" ma:contentTypeVersion="8" ma:contentTypeDescription="Een nieuw document maken." ma:contentTypeScope="" ma:versionID="a6e8a6a8a6011f44780a0164664a7e82">
  <xsd:schema xmlns:xsd="http://www.w3.org/2001/XMLSchema" xmlns:xs="http://www.w3.org/2001/XMLSchema" xmlns:p="http://schemas.microsoft.com/office/2006/metadata/properties" xmlns:ns2="ed9808c5-7eb3-4ab7-8b68-9b9a932645e2" xmlns:ns3="5e3f717c-31f6-4833-bd0f-50c041ee3a05" xmlns:ns4="e988d0c4-bed3-434a-b575-ea0181bbb90d" targetNamespace="http://schemas.microsoft.com/office/2006/metadata/properties" ma:root="true" ma:fieldsID="c3ade03729f6181809faf8ee2a6391ef" ns2:_="" ns3:_="" ns4:_="">
    <xsd:import namespace="ed9808c5-7eb3-4ab7-8b68-9b9a932645e2"/>
    <xsd:import namespace="5e3f717c-31f6-4833-bd0f-50c041ee3a05"/>
    <xsd:import namespace="e988d0c4-bed3-434a-b575-ea0181bbb9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4692e9f59d344bf86f46283f9ffcb92" minOccurs="0"/>
                <xsd:element ref="ns2:TaxCatchAll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808c5-7eb3-4ab7-8b68-9b9a932645e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8e7fa49a-f25b-4117-995e-7d206e18908e}" ma:internalName="TaxCatchAll" ma:showField="CatchAllData" ma:web="ed9808c5-7eb3-4ab7-8b68-9b9a932645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717c-31f6-4833-bd0f-50c041ee3a05" elementFormDefault="qualified">
    <xsd:import namespace="http://schemas.microsoft.com/office/2006/documentManagement/types"/>
    <xsd:import namespace="http://schemas.microsoft.com/office/infopath/2007/PartnerControls"/>
    <xsd:element name="p4692e9f59d344bf86f46283f9ffcb92" ma:index="11" nillable="true" ma:taxonomy="true" ma:internalName="p4692e9f59d344bf86f46283f9ffcb92" ma:taxonomyFieldName="KGTrefwoord" ma:displayName="Trefwoord" ma:default="" ma:fieldId="{94692e9f-59d3-44bf-86f4-6283f9ffcb92}" ma:taxonomyMulti="true" ma:sspId="f403b824-83f7-43e5-8db1-bd9fadf9beb4" ma:termSetId="74987c00-053a-4526-a051-79952c41b1a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8d0c4-bed3-434a-b575-ea0181bbb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199F1-56F4-4425-962D-72398A3BF1D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81DDCCE-5CE5-4A2D-9A5A-FD9E67ABE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FDBE3-AFC1-4E83-B41D-CDAECA1B15F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dceeac-9f95-4a20-a47c-b0b3029e213b"/>
    <ds:schemaRef ds:uri="http://purl.org/dc/elements/1.1/"/>
    <ds:schemaRef ds:uri="http://schemas.microsoft.com/office/2006/metadata/properties"/>
    <ds:schemaRef ds:uri="f3bcc906-b2d9-45f1-badf-1eb9c3f644cc"/>
    <ds:schemaRef ds:uri="ae0e435a-fe70-4fa0-80ff-8beb0e0dc84a"/>
    <ds:schemaRef ds:uri="24633fb7-c9ca-43d3-8898-2a7238632b84"/>
    <ds:schemaRef ds:uri="http://www.w3.org/XML/1998/namespace"/>
    <ds:schemaRef ds:uri="http://purl.org/dc/dcmitype/"/>
    <ds:schemaRef ds:uri="ed9808c5-7eb3-4ab7-8b68-9b9a932645e2"/>
    <ds:schemaRef ds:uri="5e3f717c-31f6-4833-bd0f-50c041ee3a05"/>
  </ds:schemaRefs>
</ds:datastoreItem>
</file>

<file path=customXml/itemProps4.xml><?xml version="1.0" encoding="utf-8"?>
<ds:datastoreItem xmlns:ds="http://schemas.openxmlformats.org/officeDocument/2006/customXml" ds:itemID="{5463EAC8-7EA3-4001-867E-48D05498D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808c5-7eb3-4ab7-8b68-9b9a932645e2"/>
    <ds:schemaRef ds:uri="5e3f717c-31f6-4833-bd0f-50c041ee3a05"/>
    <ds:schemaRef ds:uri="e988d0c4-bed3-434a-b575-ea0181bbb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Standaard_K&amp;G</Template>
  <TotalTime>0</TotalTime>
  <Words>606</Words>
  <Application>Microsoft Office PowerPoint</Application>
  <PresentationFormat>Diavoorstelling (4:3)</PresentationFormat>
  <Paragraphs>77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5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Arial</vt:lpstr>
      <vt:lpstr>Calibri</vt:lpstr>
      <vt:lpstr>Neo Sans Pro</vt:lpstr>
      <vt:lpstr>Verdana</vt:lpstr>
      <vt:lpstr>Standaard_K&amp;G</vt:lpstr>
      <vt:lpstr>KG Geel</vt:lpstr>
      <vt:lpstr>KG Rood</vt:lpstr>
      <vt:lpstr>KG Groen</vt:lpstr>
      <vt:lpstr>KG Blauw</vt:lpstr>
      <vt:lpstr>Inclusieve Kinderopvang</vt:lpstr>
      <vt:lpstr>Kinderopvang als opstap naar inclusieve samenleving</vt:lpstr>
      <vt:lpstr>Inclusieve kinderopvang</vt:lpstr>
      <vt:lpstr>Ondersteuning kinderopvang</vt:lpstr>
      <vt:lpstr>Subsidie voor inclusieve opvang</vt:lpstr>
      <vt:lpstr>Centra voor Inclusieve Kinderopvang</vt:lpstr>
      <vt:lpstr>Centra voor Inclusieve Kinderopvang</vt:lpstr>
      <vt:lpstr>Samenwerking met het VAPH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Inclusieve kinderopvang</dc:title>
  <dc:creator/>
  <cp:lastModifiedBy/>
  <cp:revision>22</cp:revision>
  <dcterms:created xsi:type="dcterms:W3CDTF">2013-09-20T09:33:02Z</dcterms:created>
  <dcterms:modified xsi:type="dcterms:W3CDTF">2020-01-13T12:44:33Z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0x010100BFC2ACCA9E66B04A9B6876D1A1C92BFE</vt:lpwstr>
  </property>
  <property fmtid="{D5CDD505-2E9C-101B-9397-08002B2CF9AE}" pid="3" name="KGTrefwoord">
    <vt:lpwstr/>
  </property>
  <property fmtid="{D5CDD505-2E9C-101B-9397-08002B2CF9AE}" pid="4" name="_dlc_DocIdItemGuid">
    <vt:lpwstr>57c13098-275b-4899-ba81-887595c95098</vt:lpwstr>
  </property>
</Properties>
</file>