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307" r:id="rId2"/>
    <p:sldId id="387" r:id="rId3"/>
    <p:sldId id="337" r:id="rId4"/>
    <p:sldId id="457" r:id="rId5"/>
    <p:sldId id="388" r:id="rId6"/>
    <p:sldId id="407" r:id="rId7"/>
    <p:sldId id="458" r:id="rId8"/>
    <p:sldId id="459" r:id="rId9"/>
    <p:sldId id="460" r:id="rId10"/>
    <p:sldId id="432" r:id="rId11"/>
    <p:sldId id="461" r:id="rId12"/>
    <p:sldId id="462" r:id="rId13"/>
    <p:sldId id="413" r:id="rId14"/>
    <p:sldId id="418" r:id="rId15"/>
    <p:sldId id="415" r:id="rId16"/>
    <p:sldId id="434" r:id="rId17"/>
    <p:sldId id="436" r:id="rId18"/>
    <p:sldId id="463" r:id="rId19"/>
    <p:sldId id="465" r:id="rId20"/>
    <p:sldId id="464" r:id="rId21"/>
    <p:sldId id="448" r:id="rId22"/>
    <p:sldId id="466" r:id="rId23"/>
    <p:sldId id="344" r:id="rId24"/>
    <p:sldId id="450" r:id="rId25"/>
    <p:sldId id="359" r:id="rId26"/>
    <p:sldId id="451" r:id="rId27"/>
    <p:sldId id="468" r:id="rId28"/>
    <p:sldId id="452" r:id="rId29"/>
    <p:sldId id="474" r:id="rId30"/>
    <p:sldId id="454" r:id="rId31"/>
    <p:sldId id="470" r:id="rId32"/>
    <p:sldId id="471" r:id="rId33"/>
    <p:sldId id="472" r:id="rId34"/>
    <p:sldId id="473" r:id="rId35"/>
  </p:sldIdLst>
  <p:sldSz cx="9144000" cy="6858000" type="screen4x3"/>
  <p:notesSz cx="6858000" cy="9144000"/>
  <p:defaultTextStyle>
    <a:defPPr>
      <a:defRPr lang="nl-NL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43">
          <p15:clr>
            <a:srgbClr val="A4A3A4"/>
          </p15:clr>
        </p15:guide>
        <p15:guide id="2" pos="127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eke Daems" initials="MD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Stijl, licht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jl, licht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155"/>
    <p:restoredTop sz="76774" autoAdjust="0"/>
  </p:normalViewPr>
  <p:slideViewPr>
    <p:cSldViewPr snapToGrid="0" snapToObjects="1">
      <p:cViewPr varScale="1">
        <p:scale>
          <a:sx n="66" d="100"/>
          <a:sy n="66" d="100"/>
        </p:scale>
        <p:origin x="1354" y="43"/>
      </p:cViewPr>
      <p:guideLst>
        <p:guide orient="horz" pos="3543"/>
        <p:guide pos="127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luna.kuleuven.be\users\u0040088\%23%20SyncFiles\MeMoQ\Nulmeting\Analyses_Data\WB&amp;BTH\Output\Grafieken_WB&amp;BT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Grafiek%20in%20Microsoft%20Office%20Word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0040088\Desktop\nieuwe%20doc%20van%200709\MemoQ\Grafieken_Omgeving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0040088\Desktop\nieuwe%20doc%20van%200709\MemoQ\Grafieken_Omgeving.xlsx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Werkmap1" TargetMode="External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'WB en BT samen'!$B$44</c:f>
              <c:strCache>
                <c:ptCount val="1"/>
                <c:pt idx="0">
                  <c:v>Welbevinden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'WB en BT samen'!$A$45:$A$53</c:f>
              <c:strCache>
                <c:ptCount val="9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3</c:v>
                </c:pt>
                <c:pt idx="5">
                  <c:v>3.5</c:v>
                </c:pt>
                <c:pt idx="6">
                  <c:v>4</c:v>
                </c:pt>
                <c:pt idx="7">
                  <c:v>4.5</c:v>
                </c:pt>
                <c:pt idx="8">
                  <c:v>5</c:v>
                </c:pt>
              </c:strCache>
            </c:strRef>
          </c:cat>
          <c:val>
            <c:numRef>
              <c:f>'WB en BT samen'!$B$45:$B$53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7.4</c:v>
                </c:pt>
                <c:pt idx="4">
                  <c:v>63.1</c:v>
                </c:pt>
                <c:pt idx="5">
                  <c:v>27.1</c:v>
                </c:pt>
                <c:pt idx="6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F1-4998-9FF2-BC25FBD31E62}"/>
            </c:ext>
          </c:extLst>
        </c:ser>
        <c:ser>
          <c:idx val="1"/>
          <c:order val="1"/>
          <c:tx>
            <c:strRef>
              <c:f>'WB en BT samen'!$C$44</c:f>
              <c:strCache>
                <c:ptCount val="1"/>
                <c:pt idx="0">
                  <c:v>Betrokkenheid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'WB en BT samen'!$A$45:$A$53</c:f>
              <c:strCache>
                <c:ptCount val="9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3</c:v>
                </c:pt>
                <c:pt idx="5">
                  <c:v>3.5</c:v>
                </c:pt>
                <c:pt idx="6">
                  <c:v>4</c:v>
                </c:pt>
                <c:pt idx="7">
                  <c:v>4.5</c:v>
                </c:pt>
                <c:pt idx="8">
                  <c:v>5</c:v>
                </c:pt>
              </c:strCache>
            </c:strRef>
          </c:cat>
          <c:val>
            <c:numRef>
              <c:f>'WB en BT samen'!$C$45:$C$53</c:f>
              <c:numCache>
                <c:formatCode>General</c:formatCode>
                <c:ptCount val="9"/>
                <c:pt idx="1">
                  <c:v>7.7</c:v>
                </c:pt>
                <c:pt idx="2">
                  <c:v>26.3</c:v>
                </c:pt>
                <c:pt idx="3">
                  <c:v>37.6</c:v>
                </c:pt>
                <c:pt idx="4">
                  <c:v>20.6</c:v>
                </c:pt>
                <c:pt idx="5">
                  <c:v>6.5</c:v>
                </c:pt>
                <c:pt idx="6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F1-4998-9FF2-BC25FBD31E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4164512"/>
        <c:axId val="-2108648384"/>
      </c:barChart>
      <c:catAx>
        <c:axId val="214416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BE"/>
          </a:p>
        </c:txPr>
        <c:crossAx val="-2108648384"/>
        <c:crosses val="autoZero"/>
        <c:auto val="1"/>
        <c:lblAlgn val="ctr"/>
        <c:lblOffset val="100"/>
        <c:noMultiLvlLbl val="0"/>
      </c:catAx>
      <c:valAx>
        <c:axId val="-210864838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BE"/>
          </a:p>
        </c:txPr>
        <c:crossAx val="214416451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aseline="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nl-BE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5"/>
          <c:order val="0"/>
          <c:tx>
            <c:strRef>
              <c:f>'[Grafiek in Microsoft Office Word]Blad1'!$A$7</c:f>
              <c:strCache>
                <c:ptCount val="1"/>
                <c:pt idx="0">
                  <c:v>Faciliteren exploratie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'[Grafiek in Microsoft Office Word]Blad1'!$B$1:$F$1</c:f>
              <c:strCache>
                <c:ptCount val="5"/>
                <c:pt idx="0">
                  <c:v>eet</c:v>
                </c:pt>
                <c:pt idx="1">
                  <c:v>vrij spel</c:v>
                </c:pt>
                <c:pt idx="2">
                  <c:v>geleid spel</c:v>
                </c:pt>
                <c:pt idx="3">
                  <c:v>eet &amp; spel</c:v>
                </c:pt>
                <c:pt idx="4">
                  <c:v>geleid &amp; vrij</c:v>
                </c:pt>
              </c:strCache>
            </c:strRef>
          </c:cat>
          <c:val>
            <c:numRef>
              <c:f>'[Grafiek in Microsoft Office Word]Blad1'!$B$7:$F$7</c:f>
              <c:numCache>
                <c:formatCode>General</c:formatCode>
                <c:ptCount val="5"/>
                <c:pt idx="0">
                  <c:v>2.62</c:v>
                </c:pt>
                <c:pt idx="1">
                  <c:v>3.26</c:v>
                </c:pt>
                <c:pt idx="2">
                  <c:v>4.0599999999999996</c:v>
                </c:pt>
                <c:pt idx="3">
                  <c:v>2.89</c:v>
                </c:pt>
                <c:pt idx="4">
                  <c:v>3.88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72-4D6E-A299-7403D4668E22}"/>
            </c:ext>
          </c:extLst>
        </c:ser>
        <c:ser>
          <c:idx val="6"/>
          <c:order val="1"/>
          <c:tx>
            <c:strRef>
              <c:f>'[Grafiek in Microsoft Office Word]Blad1'!$A$8</c:f>
              <c:strCache>
                <c:ptCount val="1"/>
                <c:pt idx="0">
                  <c:v>Kwaliteit  feedback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'[Grafiek in Microsoft Office Word]Blad1'!$B$1:$F$1</c:f>
              <c:strCache>
                <c:ptCount val="5"/>
                <c:pt idx="0">
                  <c:v>eet</c:v>
                </c:pt>
                <c:pt idx="1">
                  <c:v>vrij spel</c:v>
                </c:pt>
                <c:pt idx="2">
                  <c:v>geleid spel</c:v>
                </c:pt>
                <c:pt idx="3">
                  <c:v>eet &amp; spel</c:v>
                </c:pt>
                <c:pt idx="4">
                  <c:v>geleid &amp; vrij</c:v>
                </c:pt>
              </c:strCache>
            </c:strRef>
          </c:cat>
          <c:val>
            <c:numRef>
              <c:f>'[Grafiek in Microsoft Office Word]Blad1'!$B$8:$F$8</c:f>
              <c:numCache>
                <c:formatCode>General</c:formatCode>
                <c:ptCount val="5"/>
                <c:pt idx="0">
                  <c:v>1.61</c:v>
                </c:pt>
                <c:pt idx="1">
                  <c:v>1.88</c:v>
                </c:pt>
                <c:pt idx="2">
                  <c:v>2.52</c:v>
                </c:pt>
                <c:pt idx="3">
                  <c:v>1.73</c:v>
                </c:pt>
                <c:pt idx="4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72-4D6E-A299-7403D4668E22}"/>
            </c:ext>
          </c:extLst>
        </c:ser>
        <c:ser>
          <c:idx val="7"/>
          <c:order val="2"/>
          <c:tx>
            <c:strRef>
              <c:f>'[Grafiek in Microsoft Office Word]Blad1'!$A$9</c:f>
              <c:strCache>
                <c:ptCount val="1"/>
                <c:pt idx="0">
                  <c:v>Taalondersteuning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'[Grafiek in Microsoft Office Word]Blad1'!$B$1:$F$1</c:f>
              <c:strCache>
                <c:ptCount val="5"/>
                <c:pt idx="0">
                  <c:v>eet</c:v>
                </c:pt>
                <c:pt idx="1">
                  <c:v>vrij spel</c:v>
                </c:pt>
                <c:pt idx="2">
                  <c:v>geleid spel</c:v>
                </c:pt>
                <c:pt idx="3">
                  <c:v>eet &amp; spel</c:v>
                </c:pt>
                <c:pt idx="4">
                  <c:v>geleid &amp; vrij</c:v>
                </c:pt>
              </c:strCache>
            </c:strRef>
          </c:cat>
          <c:val>
            <c:numRef>
              <c:f>'[Grafiek in Microsoft Office Word]Blad1'!$B$9:$F$9</c:f>
              <c:numCache>
                <c:formatCode>General</c:formatCode>
                <c:ptCount val="5"/>
                <c:pt idx="0">
                  <c:v>2.44</c:v>
                </c:pt>
                <c:pt idx="1">
                  <c:v>2.83</c:v>
                </c:pt>
                <c:pt idx="2">
                  <c:v>3.3</c:v>
                </c:pt>
                <c:pt idx="3">
                  <c:v>2.83</c:v>
                </c:pt>
                <c:pt idx="4">
                  <c:v>3.41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72-4D6E-A299-7403D4668E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52968544"/>
        <c:axId val="-2054852000"/>
      </c:barChart>
      <c:catAx>
        <c:axId val="-205296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endParaRPr lang="nl-BE"/>
          </a:p>
        </c:txPr>
        <c:crossAx val="-2054852000"/>
        <c:crosses val="autoZero"/>
        <c:auto val="1"/>
        <c:lblAlgn val="ctr"/>
        <c:lblOffset val="100"/>
        <c:noMultiLvlLbl val="0"/>
      </c:catAx>
      <c:valAx>
        <c:axId val="-2054852000"/>
        <c:scaling>
          <c:orientation val="minMax"/>
          <c:max val="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pPr>
            <a:endParaRPr lang="nl-BE"/>
          </a:p>
        </c:txPr>
        <c:crossAx val="-2052968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6097163925364303E-3"/>
          <c:y val="0.91575207410990001"/>
          <c:w val="0.94468589976977502"/>
          <c:h val="8.42479258900999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  <a:ea typeface="Arial" charset="0"/>
              <a:cs typeface="Arial" charset="0"/>
            </a:defRPr>
          </a:pPr>
          <a:endParaRPr lang="nl-B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Arial" charset="0"/>
          <a:ea typeface="Arial" charset="0"/>
          <a:cs typeface="Arial" charset="0"/>
        </a:defRPr>
      </a:pPr>
      <a:endParaRPr lang="nl-B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588783064508007E-2"/>
          <c:y val="7.0562293274531396E-2"/>
          <c:w val="0.928285184923336"/>
          <c:h val="0.77622441437084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'[Grafiek in Microsoft Office Word]Blad1'!$B$1</c:f>
              <c:strCache>
                <c:ptCount val="1"/>
                <c:pt idx="0">
                  <c:v>emotionele ondersteuning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val>
            <c:numRef>
              <c:f>'[Grafiek in Microsoft Office Word]Blad1'!$B$2:$B$6</c:f>
              <c:numCache>
                <c:formatCode>General</c:formatCode>
                <c:ptCount val="5"/>
                <c:pt idx="0">
                  <c:v>0</c:v>
                </c:pt>
                <c:pt idx="1">
                  <c:v>17.3</c:v>
                </c:pt>
                <c:pt idx="2">
                  <c:v>55.9</c:v>
                </c:pt>
                <c:pt idx="3">
                  <c:v>26.2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58-47CC-8037-3639DBECD201}"/>
            </c:ext>
          </c:extLst>
        </c:ser>
        <c:ser>
          <c:idx val="2"/>
          <c:order val="1"/>
          <c:tx>
            <c:strRef>
              <c:f>'[Grafiek in Microsoft Office Word]Blad1'!$C$1</c:f>
              <c:strCache>
                <c:ptCount val="1"/>
                <c:pt idx="0">
                  <c:v>educatieve ondersteuning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val>
            <c:numRef>
              <c:f>'[Grafiek in Microsoft Office Word]Blad1'!$C$2:$C$6</c:f>
              <c:numCache>
                <c:formatCode>General</c:formatCode>
                <c:ptCount val="5"/>
                <c:pt idx="0">
                  <c:v>30.1</c:v>
                </c:pt>
                <c:pt idx="1">
                  <c:v>47.1</c:v>
                </c:pt>
                <c:pt idx="2">
                  <c:v>18.100000000000001</c:v>
                </c:pt>
                <c:pt idx="3">
                  <c:v>4.4000000000000004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58-47CC-8037-3639DBECD2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2034745808"/>
        <c:axId val="-2034742672"/>
      </c:barChart>
      <c:catAx>
        <c:axId val="-203474580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600" baseline="0"/>
            </a:pPr>
            <a:endParaRPr lang="nl-BE"/>
          </a:p>
        </c:txPr>
        <c:crossAx val="-2034742672"/>
        <c:crosses val="autoZero"/>
        <c:auto val="1"/>
        <c:lblAlgn val="ctr"/>
        <c:lblOffset val="100"/>
        <c:noMultiLvlLbl val="0"/>
      </c:catAx>
      <c:valAx>
        <c:axId val="-2034742672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600" baseline="0"/>
            </a:pPr>
            <a:endParaRPr lang="nl-BE"/>
          </a:p>
        </c:txPr>
        <c:crossAx val="-203474580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/>
      </a:pPr>
      <a:endParaRPr lang="nl-B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'[Grafiek in Microsoft Office Word]Blad1'!$B$1</c:f>
              <c:strCache>
                <c:ptCount val="1"/>
                <c:pt idx="0">
                  <c:v>emotionele ondersteuning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val>
            <c:numRef>
              <c:f>'[Grafiek in Microsoft Office Word]Blad1'!$B$2:$B$6</c:f>
              <c:numCache>
                <c:formatCode>General</c:formatCode>
                <c:ptCount val="5"/>
                <c:pt idx="0">
                  <c:v>1.1000000000000001</c:v>
                </c:pt>
                <c:pt idx="1">
                  <c:v>13.6</c:v>
                </c:pt>
                <c:pt idx="2">
                  <c:v>57.5</c:v>
                </c:pt>
                <c:pt idx="3">
                  <c:v>27.2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A1-41A0-9BA9-9D74F0A3DDBA}"/>
            </c:ext>
          </c:extLst>
        </c:ser>
        <c:ser>
          <c:idx val="2"/>
          <c:order val="1"/>
          <c:tx>
            <c:strRef>
              <c:f>'[Grafiek in Microsoft Office Word]Blad1'!$C$1</c:f>
              <c:strCache>
                <c:ptCount val="1"/>
                <c:pt idx="0">
                  <c:v>Educatieve ondersteuning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val>
            <c:numRef>
              <c:f>'[Grafiek in Microsoft Office Word]Blad1'!$C$2:$C$6</c:f>
              <c:numCache>
                <c:formatCode>General</c:formatCode>
                <c:ptCount val="5"/>
                <c:pt idx="0">
                  <c:v>59.7</c:v>
                </c:pt>
                <c:pt idx="1">
                  <c:v>35.1</c:v>
                </c:pt>
                <c:pt idx="2">
                  <c:v>4.8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A1-41A0-9BA9-9D74F0A3DD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25"/>
        <c:overlap val="5"/>
        <c:axId val="-2047292016"/>
        <c:axId val="-2056893792"/>
      </c:barChart>
      <c:catAx>
        <c:axId val="-204729201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-2056893792"/>
        <c:crosses val="autoZero"/>
        <c:auto val="1"/>
        <c:lblAlgn val="ctr"/>
        <c:lblOffset val="100"/>
        <c:noMultiLvlLbl val="0"/>
      </c:catAx>
      <c:valAx>
        <c:axId val="-2056893792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-2047292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</c:legendEntry>
      <c:layout>
        <c:manualLayout>
          <c:xMode val="edge"/>
          <c:yMode val="edge"/>
          <c:x val="0"/>
          <c:y val="0.75464899423329002"/>
          <c:w val="1"/>
          <c:h val="0.2207389683486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'basis en uitbreiding samen'!$I$2</c:f>
              <c:strCache>
                <c:ptCount val="1"/>
                <c:pt idx="0">
                  <c:v>Basisaanbod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'basis en uitbreiding samen'!$H$3:$H$7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'basis en uitbreiding samen'!$I$3:$I$7</c:f>
              <c:numCache>
                <c:formatCode>General</c:formatCode>
                <c:ptCount val="5"/>
                <c:pt idx="0">
                  <c:v>17</c:v>
                </c:pt>
                <c:pt idx="1">
                  <c:v>44.5</c:v>
                </c:pt>
                <c:pt idx="2">
                  <c:v>31.7</c:v>
                </c:pt>
                <c:pt idx="3">
                  <c:v>6.4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E3-4ABA-BFD5-4891E6E337A2}"/>
            </c:ext>
          </c:extLst>
        </c:ser>
        <c:ser>
          <c:idx val="1"/>
          <c:order val="1"/>
          <c:tx>
            <c:strRef>
              <c:f>'basis en uitbreiding samen'!$J$2</c:f>
              <c:strCache>
                <c:ptCount val="1"/>
                <c:pt idx="0">
                  <c:v>Uitbreiding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'basis en uitbreiding samen'!$H$3:$H$7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'basis en uitbreiding samen'!$J$3:$J$7</c:f>
              <c:numCache>
                <c:formatCode>General</c:formatCode>
                <c:ptCount val="5"/>
                <c:pt idx="0">
                  <c:v>8.9</c:v>
                </c:pt>
                <c:pt idx="1">
                  <c:v>19.8</c:v>
                </c:pt>
                <c:pt idx="2">
                  <c:v>43.5</c:v>
                </c:pt>
                <c:pt idx="3">
                  <c:v>22.3</c:v>
                </c:pt>
                <c:pt idx="4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E3-4ABA-BFD5-4891E6E337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2140051984"/>
        <c:axId val="-2041959328"/>
      </c:barChart>
      <c:catAx>
        <c:axId val="-214005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BE"/>
          </a:p>
        </c:txPr>
        <c:crossAx val="-2041959328"/>
        <c:crosses val="autoZero"/>
        <c:auto val="1"/>
        <c:lblAlgn val="ctr"/>
        <c:lblOffset val="100"/>
        <c:noMultiLvlLbl val="0"/>
      </c:catAx>
      <c:valAx>
        <c:axId val="-204195932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BE"/>
          </a:p>
        </c:txPr>
        <c:crossAx val="-214005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nl-BE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tockChart>
        <c:ser>
          <c:idx val="0"/>
          <c:order val="0"/>
          <c:tx>
            <c:strRef>
              <c:f>Sheet1!$B$1</c:f>
              <c:strCache>
                <c:ptCount val="1"/>
                <c:pt idx="0">
                  <c:v>plus SD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cat>
            <c:strRef>
              <c:f>Sheet1!$A$2:$A$16</c:f>
              <c:strCache>
                <c:ptCount val="15"/>
                <c:pt idx="0">
                  <c:v>Ind. 14: Inzet kinderbegeleider(s)</c:v>
                </c:pt>
                <c:pt idx="1">
                  <c:v>Ind. 15: Ruimte voor kind-initiatief</c:v>
                </c:pt>
                <c:pt idx="2">
                  <c:v>Ind. 9: Uitbreiding o.b.v. mogelijkheden</c:v>
                </c:pt>
                <c:pt idx="3">
                  <c:v>Ind. 1: Benutting van de ruimte</c:v>
                </c:pt>
                <c:pt idx="4">
                  <c:v>Ind. 7: Aangeboden uitbreidingen</c:v>
                </c:pt>
                <c:pt idx="5">
                  <c:v>Ind. 8: Uitbreiding o.b.v. noden/interesses</c:v>
                </c:pt>
                <c:pt idx="6">
                  <c:v>Ind. 6: Afstemming materiaal</c:v>
                </c:pt>
                <c:pt idx="7">
                  <c:v>Ind. 11: Gezinnen zijn welkom</c:v>
                </c:pt>
                <c:pt idx="8">
                  <c:v>Ind. 13: Flexibele dagindeling</c:v>
                </c:pt>
                <c:pt idx="9">
                  <c:v>Ind. 4: Presentatiewijze materiaal</c:v>
                </c:pt>
                <c:pt idx="10">
                  <c:v>Ind. 2: Organisatie van de ruimte</c:v>
                </c:pt>
                <c:pt idx="11">
                  <c:v>Ind. 5: Rijkdom materiaal</c:v>
                </c:pt>
                <c:pt idx="12">
                  <c:v>Ind. 3: Verscheidenheid zones</c:v>
                </c:pt>
                <c:pt idx="13">
                  <c:v>Ind. 10: Diversiteit is onderdeel van opvang</c:v>
                </c:pt>
                <c:pt idx="14">
                  <c:v>Ind. 12: Maatschappelijke diversiteit</c:v>
                </c:pt>
              </c:strCache>
            </c:strRef>
          </c:cat>
          <c:val>
            <c:numRef>
              <c:f>Sheet1!$B$2:$B$16</c:f>
              <c:numCache>
                <c:formatCode>0.00</c:formatCode>
                <c:ptCount val="15"/>
                <c:pt idx="0">
                  <c:v>4.8599999999999977</c:v>
                </c:pt>
                <c:pt idx="1">
                  <c:v>4.58</c:v>
                </c:pt>
                <c:pt idx="2">
                  <c:v>4.5</c:v>
                </c:pt>
                <c:pt idx="3">
                  <c:v>4.1899999999999986</c:v>
                </c:pt>
                <c:pt idx="4">
                  <c:v>4.38</c:v>
                </c:pt>
                <c:pt idx="5">
                  <c:v>4.54</c:v>
                </c:pt>
                <c:pt idx="6">
                  <c:v>4.3599999999999977</c:v>
                </c:pt>
                <c:pt idx="7">
                  <c:v>3.76</c:v>
                </c:pt>
                <c:pt idx="8">
                  <c:v>3.81</c:v>
                </c:pt>
                <c:pt idx="9">
                  <c:v>3.7</c:v>
                </c:pt>
                <c:pt idx="10">
                  <c:v>3.71</c:v>
                </c:pt>
                <c:pt idx="11">
                  <c:v>3.45</c:v>
                </c:pt>
                <c:pt idx="12">
                  <c:v>3.26</c:v>
                </c:pt>
                <c:pt idx="13">
                  <c:v>2.8</c:v>
                </c:pt>
                <c:pt idx="14">
                  <c:v>1.75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0C-427A-925D-8AF17017E9E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min SD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cat>
            <c:strRef>
              <c:f>Sheet1!$A$2:$A$16</c:f>
              <c:strCache>
                <c:ptCount val="15"/>
                <c:pt idx="0">
                  <c:v>Ind. 14: Inzet kinderbegeleider(s)</c:v>
                </c:pt>
                <c:pt idx="1">
                  <c:v>Ind. 15: Ruimte voor kind-initiatief</c:v>
                </c:pt>
                <c:pt idx="2">
                  <c:v>Ind. 9: Uitbreiding o.b.v. mogelijkheden</c:v>
                </c:pt>
                <c:pt idx="3">
                  <c:v>Ind. 1: Benutting van de ruimte</c:v>
                </c:pt>
                <c:pt idx="4">
                  <c:v>Ind. 7: Aangeboden uitbreidingen</c:v>
                </c:pt>
                <c:pt idx="5">
                  <c:v>Ind. 8: Uitbreiding o.b.v. noden/interesses</c:v>
                </c:pt>
                <c:pt idx="6">
                  <c:v>Ind. 6: Afstemming materiaal</c:v>
                </c:pt>
                <c:pt idx="7">
                  <c:v>Ind. 11: Gezinnen zijn welkom</c:v>
                </c:pt>
                <c:pt idx="8">
                  <c:v>Ind. 13: Flexibele dagindeling</c:v>
                </c:pt>
                <c:pt idx="9">
                  <c:v>Ind. 4: Presentatiewijze materiaal</c:v>
                </c:pt>
                <c:pt idx="10">
                  <c:v>Ind. 2: Organisatie van de ruimte</c:v>
                </c:pt>
                <c:pt idx="11">
                  <c:v>Ind. 5: Rijkdom materiaal</c:v>
                </c:pt>
                <c:pt idx="12">
                  <c:v>Ind. 3: Verscheidenheid zones</c:v>
                </c:pt>
                <c:pt idx="13">
                  <c:v>Ind. 10: Diversiteit is onderdeel van opvang</c:v>
                </c:pt>
                <c:pt idx="14">
                  <c:v>Ind. 12: Maatschappelijke diversiteit</c:v>
                </c:pt>
              </c:strCache>
            </c:strRef>
          </c:cat>
          <c:val>
            <c:numRef>
              <c:f>Sheet1!$C$2:$C$16</c:f>
              <c:numCache>
                <c:formatCode>0.00</c:formatCode>
                <c:ptCount val="15"/>
                <c:pt idx="0">
                  <c:v>2.3199999999999981</c:v>
                </c:pt>
                <c:pt idx="1">
                  <c:v>2.36</c:v>
                </c:pt>
                <c:pt idx="2">
                  <c:v>2.14</c:v>
                </c:pt>
                <c:pt idx="3">
                  <c:v>2.35</c:v>
                </c:pt>
                <c:pt idx="4">
                  <c:v>2.12</c:v>
                </c:pt>
                <c:pt idx="5">
                  <c:v>1.88</c:v>
                </c:pt>
                <c:pt idx="6">
                  <c:v>1.98</c:v>
                </c:pt>
                <c:pt idx="7">
                  <c:v>2.02</c:v>
                </c:pt>
                <c:pt idx="8">
                  <c:v>1.9499999999999991</c:v>
                </c:pt>
                <c:pt idx="9">
                  <c:v>1.76</c:v>
                </c:pt>
                <c:pt idx="10">
                  <c:v>1.41</c:v>
                </c:pt>
                <c:pt idx="11">
                  <c:v>1.39</c:v>
                </c:pt>
                <c:pt idx="12">
                  <c:v>0.9</c:v>
                </c:pt>
                <c:pt idx="13">
                  <c:v>0.8</c:v>
                </c:pt>
                <c:pt idx="14">
                  <c:v>0.63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C0C-427A-925D-8AF17017E9E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Mean</c:v>
                </c:pt>
              </c:strCache>
            </c:strRef>
          </c:tx>
          <c:spPr>
            <a:ln w="28575" cap="rnd">
              <a:noFill/>
              <a:round/>
            </a:ln>
            <a:effectLst>
              <a:outerShdw blurRad="50800" dist="50800" dir="5400000" algn="ctr" rotWithShape="0">
                <a:schemeClr val="bg1"/>
              </a:outerShdw>
            </a:effectLst>
          </c:spPr>
          <c:marker>
            <c:symbol val="triangle"/>
            <c:size val="6"/>
            <c:spPr>
              <a:solidFill>
                <a:srgbClr val="00B050"/>
              </a:solidFill>
              <a:ln w="9525" cap="flat">
                <a:solidFill>
                  <a:schemeClr val="tx1"/>
                </a:solidFill>
                <a:headEnd type="triangle" w="lg" len="lg"/>
                <a:tailEnd type="triangle" w="lg" len="lg"/>
              </a:ln>
              <a:effectLst>
                <a:outerShdw blurRad="50800" dist="50800" dir="5400000" algn="ctr" rotWithShape="0">
                  <a:schemeClr val="bg1"/>
                </a:outerShdw>
              </a:effectLst>
            </c:spPr>
          </c:marker>
          <c:cat>
            <c:strRef>
              <c:f>Sheet1!$A$2:$A$16</c:f>
              <c:strCache>
                <c:ptCount val="15"/>
                <c:pt idx="0">
                  <c:v>Ind. 14: Inzet kinderbegeleider(s)</c:v>
                </c:pt>
                <c:pt idx="1">
                  <c:v>Ind. 15: Ruimte voor kind-initiatief</c:v>
                </c:pt>
                <c:pt idx="2">
                  <c:v>Ind. 9: Uitbreiding o.b.v. mogelijkheden</c:v>
                </c:pt>
                <c:pt idx="3">
                  <c:v>Ind. 1: Benutting van de ruimte</c:v>
                </c:pt>
                <c:pt idx="4">
                  <c:v>Ind. 7: Aangeboden uitbreidingen</c:v>
                </c:pt>
                <c:pt idx="5">
                  <c:v>Ind. 8: Uitbreiding o.b.v. noden/interesses</c:v>
                </c:pt>
                <c:pt idx="6">
                  <c:v>Ind. 6: Afstemming materiaal</c:v>
                </c:pt>
                <c:pt idx="7">
                  <c:v>Ind. 11: Gezinnen zijn welkom</c:v>
                </c:pt>
                <c:pt idx="8">
                  <c:v>Ind. 13: Flexibele dagindeling</c:v>
                </c:pt>
                <c:pt idx="9">
                  <c:v>Ind. 4: Presentatiewijze materiaal</c:v>
                </c:pt>
                <c:pt idx="10">
                  <c:v>Ind. 2: Organisatie van de ruimte</c:v>
                </c:pt>
                <c:pt idx="11">
                  <c:v>Ind. 5: Rijkdom materiaal</c:v>
                </c:pt>
                <c:pt idx="12">
                  <c:v>Ind. 3: Verscheidenheid zones</c:v>
                </c:pt>
                <c:pt idx="13">
                  <c:v>Ind. 10: Diversiteit is onderdeel van opvang</c:v>
                </c:pt>
                <c:pt idx="14">
                  <c:v>Ind. 12: Maatschappelijke diversiteit</c:v>
                </c:pt>
              </c:strCache>
            </c:strRef>
          </c:cat>
          <c:val>
            <c:numRef>
              <c:f>Sheet1!$D$2:$D$16</c:f>
              <c:numCache>
                <c:formatCode>0.00</c:formatCode>
                <c:ptCount val="15"/>
                <c:pt idx="0">
                  <c:v>3.59</c:v>
                </c:pt>
                <c:pt idx="1">
                  <c:v>3.47</c:v>
                </c:pt>
                <c:pt idx="2">
                  <c:v>3.32</c:v>
                </c:pt>
                <c:pt idx="3">
                  <c:v>3.27</c:v>
                </c:pt>
                <c:pt idx="4">
                  <c:v>3.25</c:v>
                </c:pt>
                <c:pt idx="5">
                  <c:v>3.21</c:v>
                </c:pt>
                <c:pt idx="6">
                  <c:v>3.17</c:v>
                </c:pt>
                <c:pt idx="7">
                  <c:v>2.89</c:v>
                </c:pt>
                <c:pt idx="8">
                  <c:v>2.88</c:v>
                </c:pt>
                <c:pt idx="9">
                  <c:v>2.73</c:v>
                </c:pt>
                <c:pt idx="10">
                  <c:v>2.56</c:v>
                </c:pt>
                <c:pt idx="11">
                  <c:v>2.42</c:v>
                </c:pt>
                <c:pt idx="12">
                  <c:v>2.08</c:v>
                </c:pt>
                <c:pt idx="13">
                  <c:v>1.8</c:v>
                </c:pt>
                <c:pt idx="14">
                  <c:v>1.19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C0C-427A-925D-8AF17017E9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hiLowLines>
        <c:axId val="-2135468400"/>
        <c:axId val="-2049687280"/>
      </c:stockChart>
      <c:catAx>
        <c:axId val="-213546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nl-BE"/>
          </a:p>
        </c:txPr>
        <c:crossAx val="-2049687280"/>
        <c:crosses val="autoZero"/>
        <c:auto val="1"/>
        <c:lblAlgn val="ctr"/>
        <c:lblOffset val="100"/>
        <c:noMultiLvlLbl val="0"/>
      </c:catAx>
      <c:valAx>
        <c:axId val="-2049687280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nl-BE"/>
          </a:p>
        </c:txPr>
        <c:crossAx val="-213546840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tockChart>
        <c:ser>
          <c:idx val="0"/>
          <c:order val="0"/>
          <c:tx>
            <c:strRef>
              <c:f>Sheet1!$B$1</c:f>
              <c:strCache>
                <c:ptCount val="1"/>
                <c:pt idx="0">
                  <c:v>plus SD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cat>
            <c:strRef>
              <c:f>Sheet1!$A$2:$A$16</c:f>
              <c:strCache>
                <c:ptCount val="15"/>
                <c:pt idx="0">
                  <c:v>Ind. 14: Inzet kinderbegeleider(s)</c:v>
                </c:pt>
                <c:pt idx="1">
                  <c:v>Ind. 15: Ruimte voor kind-initiatief</c:v>
                </c:pt>
                <c:pt idx="2">
                  <c:v>Ind. 9: Uitbreiding o.b.v. mogelijkheden</c:v>
                </c:pt>
                <c:pt idx="3">
                  <c:v>Ind. 1: Benutting van de ruimte</c:v>
                </c:pt>
                <c:pt idx="4">
                  <c:v>Ind. 7: Aangeboden uitbreidingen</c:v>
                </c:pt>
                <c:pt idx="5">
                  <c:v>Ind. 8: Uitbreiding o.b.v. noden/interesses</c:v>
                </c:pt>
                <c:pt idx="6">
                  <c:v>Ind. 6: Afstemming materiaal</c:v>
                </c:pt>
                <c:pt idx="7">
                  <c:v>Ind. 11: Gezinnen zijn welkom</c:v>
                </c:pt>
                <c:pt idx="8">
                  <c:v>Ind. 13: Flexibele dagindeling</c:v>
                </c:pt>
                <c:pt idx="9">
                  <c:v>Ind. 4: Presentatiewijze materiaal</c:v>
                </c:pt>
                <c:pt idx="10">
                  <c:v>Ind. 2: Organisatie van de ruimte</c:v>
                </c:pt>
                <c:pt idx="11">
                  <c:v>Ind. 5: Rijkdom materiaal</c:v>
                </c:pt>
                <c:pt idx="12">
                  <c:v>Ind. 3: Verscheidenheid zones</c:v>
                </c:pt>
                <c:pt idx="13">
                  <c:v>Ind. 10: Diversiteit is onderdeel van opvang</c:v>
                </c:pt>
                <c:pt idx="14">
                  <c:v>Ind. 12: Maatschappelijke diversiteit</c:v>
                </c:pt>
              </c:strCache>
            </c:strRef>
          </c:cat>
          <c:val>
            <c:numRef>
              <c:f>Sheet1!$B$2:$B$16</c:f>
              <c:numCache>
                <c:formatCode>0.00</c:formatCode>
                <c:ptCount val="15"/>
                <c:pt idx="0">
                  <c:v>4.8599999999999977</c:v>
                </c:pt>
                <c:pt idx="1">
                  <c:v>4.58</c:v>
                </c:pt>
                <c:pt idx="2">
                  <c:v>4.5</c:v>
                </c:pt>
                <c:pt idx="3">
                  <c:v>4.1899999999999986</c:v>
                </c:pt>
                <c:pt idx="4">
                  <c:v>4.38</c:v>
                </c:pt>
                <c:pt idx="5">
                  <c:v>4.54</c:v>
                </c:pt>
                <c:pt idx="6">
                  <c:v>4.3599999999999977</c:v>
                </c:pt>
                <c:pt idx="7">
                  <c:v>3.76</c:v>
                </c:pt>
                <c:pt idx="8">
                  <c:v>3.81</c:v>
                </c:pt>
                <c:pt idx="9">
                  <c:v>3.7</c:v>
                </c:pt>
                <c:pt idx="10">
                  <c:v>3.71</c:v>
                </c:pt>
                <c:pt idx="11">
                  <c:v>3.45</c:v>
                </c:pt>
                <c:pt idx="12">
                  <c:v>3.26</c:v>
                </c:pt>
                <c:pt idx="13">
                  <c:v>2.8</c:v>
                </c:pt>
                <c:pt idx="14">
                  <c:v>1.75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89-42D7-B03C-7842751D44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min SD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none"/>
          </c:marker>
          <c:cat>
            <c:strRef>
              <c:f>Sheet1!$A$2:$A$16</c:f>
              <c:strCache>
                <c:ptCount val="15"/>
                <c:pt idx="0">
                  <c:v>Ind. 14: Inzet kinderbegeleider(s)</c:v>
                </c:pt>
                <c:pt idx="1">
                  <c:v>Ind. 15: Ruimte voor kind-initiatief</c:v>
                </c:pt>
                <c:pt idx="2">
                  <c:v>Ind. 9: Uitbreiding o.b.v. mogelijkheden</c:v>
                </c:pt>
                <c:pt idx="3">
                  <c:v>Ind. 1: Benutting van de ruimte</c:v>
                </c:pt>
                <c:pt idx="4">
                  <c:v>Ind. 7: Aangeboden uitbreidingen</c:v>
                </c:pt>
                <c:pt idx="5">
                  <c:v>Ind. 8: Uitbreiding o.b.v. noden/interesses</c:v>
                </c:pt>
                <c:pt idx="6">
                  <c:v>Ind. 6: Afstemming materiaal</c:v>
                </c:pt>
                <c:pt idx="7">
                  <c:v>Ind. 11: Gezinnen zijn welkom</c:v>
                </c:pt>
                <c:pt idx="8">
                  <c:v>Ind. 13: Flexibele dagindeling</c:v>
                </c:pt>
                <c:pt idx="9">
                  <c:v>Ind. 4: Presentatiewijze materiaal</c:v>
                </c:pt>
                <c:pt idx="10">
                  <c:v>Ind. 2: Organisatie van de ruimte</c:v>
                </c:pt>
                <c:pt idx="11">
                  <c:v>Ind. 5: Rijkdom materiaal</c:v>
                </c:pt>
                <c:pt idx="12">
                  <c:v>Ind. 3: Verscheidenheid zones</c:v>
                </c:pt>
                <c:pt idx="13">
                  <c:v>Ind. 10: Diversiteit is onderdeel van opvang</c:v>
                </c:pt>
                <c:pt idx="14">
                  <c:v>Ind. 12: Maatschappelijke diversiteit</c:v>
                </c:pt>
              </c:strCache>
            </c:strRef>
          </c:cat>
          <c:val>
            <c:numRef>
              <c:f>Sheet1!$C$2:$C$16</c:f>
              <c:numCache>
                <c:formatCode>0.00</c:formatCode>
                <c:ptCount val="15"/>
                <c:pt idx="0">
                  <c:v>2.3199999999999981</c:v>
                </c:pt>
                <c:pt idx="1">
                  <c:v>2.36</c:v>
                </c:pt>
                <c:pt idx="2">
                  <c:v>2.14</c:v>
                </c:pt>
                <c:pt idx="3">
                  <c:v>2.35</c:v>
                </c:pt>
                <c:pt idx="4">
                  <c:v>2.12</c:v>
                </c:pt>
                <c:pt idx="5">
                  <c:v>1.88</c:v>
                </c:pt>
                <c:pt idx="6">
                  <c:v>1.98</c:v>
                </c:pt>
                <c:pt idx="7">
                  <c:v>2.02</c:v>
                </c:pt>
                <c:pt idx="8">
                  <c:v>1.9499999999999991</c:v>
                </c:pt>
                <c:pt idx="9">
                  <c:v>1.76</c:v>
                </c:pt>
                <c:pt idx="10">
                  <c:v>1.41</c:v>
                </c:pt>
                <c:pt idx="11">
                  <c:v>1.39</c:v>
                </c:pt>
                <c:pt idx="12">
                  <c:v>0.9</c:v>
                </c:pt>
                <c:pt idx="13">
                  <c:v>0.8</c:v>
                </c:pt>
                <c:pt idx="14">
                  <c:v>0.63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89-42D7-B03C-7842751D444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Mean</c:v>
                </c:pt>
              </c:strCache>
            </c:strRef>
          </c:tx>
          <c:spPr>
            <a:ln w="28575" cap="rnd">
              <a:noFill/>
              <a:round/>
            </a:ln>
            <a:effectLst>
              <a:outerShdw blurRad="50800" dist="50800" dir="5400000" algn="ctr" rotWithShape="0">
                <a:schemeClr val="bg1"/>
              </a:outerShdw>
            </a:effectLst>
          </c:spPr>
          <c:marker>
            <c:symbol val="triangle"/>
            <c:size val="6"/>
            <c:spPr>
              <a:solidFill>
                <a:srgbClr val="00B050"/>
              </a:solidFill>
              <a:ln w="9525" cap="flat">
                <a:solidFill>
                  <a:schemeClr val="tx1"/>
                </a:solidFill>
                <a:headEnd type="triangle" w="lg" len="lg"/>
                <a:tailEnd type="triangle" w="lg" len="lg"/>
              </a:ln>
              <a:effectLst>
                <a:outerShdw blurRad="50800" dist="50800" dir="5400000" algn="ctr" rotWithShape="0">
                  <a:schemeClr val="bg1"/>
                </a:outerShdw>
              </a:effectLst>
            </c:spPr>
          </c:marker>
          <c:cat>
            <c:strRef>
              <c:f>Sheet1!$A$2:$A$16</c:f>
              <c:strCache>
                <c:ptCount val="15"/>
                <c:pt idx="0">
                  <c:v>Ind. 14: Inzet kinderbegeleider(s)</c:v>
                </c:pt>
                <c:pt idx="1">
                  <c:v>Ind. 15: Ruimte voor kind-initiatief</c:v>
                </c:pt>
                <c:pt idx="2">
                  <c:v>Ind. 9: Uitbreiding o.b.v. mogelijkheden</c:v>
                </c:pt>
                <c:pt idx="3">
                  <c:v>Ind. 1: Benutting van de ruimte</c:v>
                </c:pt>
                <c:pt idx="4">
                  <c:v>Ind. 7: Aangeboden uitbreidingen</c:v>
                </c:pt>
                <c:pt idx="5">
                  <c:v>Ind. 8: Uitbreiding o.b.v. noden/interesses</c:v>
                </c:pt>
                <c:pt idx="6">
                  <c:v>Ind. 6: Afstemming materiaal</c:v>
                </c:pt>
                <c:pt idx="7">
                  <c:v>Ind. 11: Gezinnen zijn welkom</c:v>
                </c:pt>
                <c:pt idx="8">
                  <c:v>Ind. 13: Flexibele dagindeling</c:v>
                </c:pt>
                <c:pt idx="9">
                  <c:v>Ind. 4: Presentatiewijze materiaal</c:v>
                </c:pt>
                <c:pt idx="10">
                  <c:v>Ind. 2: Organisatie van de ruimte</c:v>
                </c:pt>
                <c:pt idx="11">
                  <c:v>Ind. 5: Rijkdom materiaal</c:v>
                </c:pt>
                <c:pt idx="12">
                  <c:v>Ind. 3: Verscheidenheid zones</c:v>
                </c:pt>
                <c:pt idx="13">
                  <c:v>Ind. 10: Diversiteit is onderdeel van opvang</c:v>
                </c:pt>
                <c:pt idx="14">
                  <c:v>Ind. 12: Maatschappelijke diversiteit</c:v>
                </c:pt>
              </c:strCache>
            </c:strRef>
          </c:cat>
          <c:val>
            <c:numRef>
              <c:f>Sheet1!$D$2:$D$16</c:f>
              <c:numCache>
                <c:formatCode>0.00</c:formatCode>
                <c:ptCount val="15"/>
                <c:pt idx="0">
                  <c:v>3.59</c:v>
                </c:pt>
                <c:pt idx="1">
                  <c:v>3.47</c:v>
                </c:pt>
                <c:pt idx="2">
                  <c:v>3.32</c:v>
                </c:pt>
                <c:pt idx="3">
                  <c:v>3.27</c:v>
                </c:pt>
                <c:pt idx="4">
                  <c:v>3.25</c:v>
                </c:pt>
                <c:pt idx="5">
                  <c:v>3.21</c:v>
                </c:pt>
                <c:pt idx="6">
                  <c:v>3.17</c:v>
                </c:pt>
                <c:pt idx="7">
                  <c:v>2.89</c:v>
                </c:pt>
                <c:pt idx="8">
                  <c:v>2.88</c:v>
                </c:pt>
                <c:pt idx="9">
                  <c:v>2.73</c:v>
                </c:pt>
                <c:pt idx="10">
                  <c:v>2.56</c:v>
                </c:pt>
                <c:pt idx="11">
                  <c:v>2.42</c:v>
                </c:pt>
                <c:pt idx="12">
                  <c:v>2.08</c:v>
                </c:pt>
                <c:pt idx="13">
                  <c:v>1.8</c:v>
                </c:pt>
                <c:pt idx="14">
                  <c:v>1.19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89-42D7-B03C-7842751D44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hiLowLines>
        <c:axId val="-2145213232"/>
        <c:axId val="-2042101984"/>
      </c:stockChart>
      <c:catAx>
        <c:axId val="-214521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nl-BE"/>
          </a:p>
        </c:txPr>
        <c:crossAx val="-2042101984"/>
        <c:crosses val="autoZero"/>
        <c:auto val="1"/>
        <c:lblAlgn val="ctr"/>
        <c:lblOffset val="100"/>
        <c:noMultiLvlLbl val="0"/>
      </c:catAx>
      <c:valAx>
        <c:axId val="-2042101984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pPr>
            <a:endParaRPr lang="nl-BE"/>
          </a:p>
        </c:txPr>
        <c:crossAx val="-214521323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8486439195100594E-2"/>
          <c:y val="2.50925925925926E-2"/>
          <c:w val="0.888180227471566"/>
          <c:h val="0.706983819024973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Sheet3!$B$1:$B$2</c:f>
              <c:strCache>
                <c:ptCount val="2"/>
                <c:pt idx="0">
                  <c:v>Diversiteit aan EG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Sheet3!$A$3:$A$8</c:f>
              <c:strCache>
                <c:ptCount val="6"/>
                <c:pt idx="0">
                  <c:v>1 cluster</c:v>
                </c:pt>
                <c:pt idx="1">
                  <c:v>2 clusters</c:v>
                </c:pt>
                <c:pt idx="2">
                  <c:v>3 clusters</c:v>
                </c:pt>
                <c:pt idx="3">
                  <c:v>4 clusters</c:v>
                </c:pt>
                <c:pt idx="4">
                  <c:v>5 clusters</c:v>
                </c:pt>
                <c:pt idx="5">
                  <c:v>6 clusters</c:v>
                </c:pt>
              </c:strCache>
            </c:strRef>
          </c:cat>
          <c:val>
            <c:numRef>
              <c:f>Sheet3!$B$3:$B$8</c:f>
              <c:numCache>
                <c:formatCode>General</c:formatCode>
                <c:ptCount val="6"/>
                <c:pt idx="0">
                  <c:v>5.2</c:v>
                </c:pt>
                <c:pt idx="1">
                  <c:v>12.1</c:v>
                </c:pt>
                <c:pt idx="2">
                  <c:v>24.5</c:v>
                </c:pt>
                <c:pt idx="3">
                  <c:v>38</c:v>
                </c:pt>
                <c:pt idx="4">
                  <c:v>16.5</c:v>
                </c:pt>
                <c:pt idx="5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34-4EB2-8E09-71BCFFB32B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52340288"/>
        <c:axId val="-2054467504"/>
      </c:barChart>
      <c:catAx>
        <c:axId val="-2052340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BE"/>
          </a:p>
        </c:txPr>
        <c:crossAx val="-2054467504"/>
        <c:crosses val="autoZero"/>
        <c:auto val="1"/>
        <c:lblAlgn val="ctr"/>
        <c:lblOffset val="100"/>
        <c:noMultiLvlLbl val="0"/>
      </c:catAx>
      <c:valAx>
        <c:axId val="-205446750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l-BE"/>
          </a:p>
        </c:txPr>
        <c:crossAx val="-205234028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latin typeface="Arial" panose="020B0604020202020204" pitchFamily="34" charset="0"/>
          <a:cs typeface="Arial" panose="020B0604020202020204" pitchFamily="34" charset="0"/>
        </a:defRPr>
      </a:pPr>
      <a:endParaRPr lang="nl-BE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Blad1!$A$2</c:f>
              <c:strCache>
                <c:ptCount val="1"/>
                <c:pt idx="0">
                  <c:v>Emotionele ond Infant</c:v>
                </c:pt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Blad1!$B$1:$E$1</c:f>
              <c:strCache>
                <c:ptCount val="4"/>
                <c:pt idx="0">
                  <c:v>Cylcus  1</c:v>
                </c:pt>
                <c:pt idx="1">
                  <c:v>Cylcus 2</c:v>
                </c:pt>
                <c:pt idx="2">
                  <c:v>Cylcus  3</c:v>
                </c:pt>
                <c:pt idx="3">
                  <c:v>Cylcus 4</c:v>
                </c:pt>
              </c:strCache>
            </c:strRef>
          </c:cat>
          <c:val>
            <c:numRef>
              <c:f>Blad1!$B$2:$E$2</c:f>
              <c:numCache>
                <c:formatCode>General</c:formatCode>
                <c:ptCount val="4"/>
                <c:pt idx="0">
                  <c:v>3.84</c:v>
                </c:pt>
                <c:pt idx="1">
                  <c:v>3.68</c:v>
                </c:pt>
                <c:pt idx="2">
                  <c:v>3.49</c:v>
                </c:pt>
                <c:pt idx="3">
                  <c:v>3.51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2B-45E6-9B36-8A711EA9DB28}"/>
            </c:ext>
          </c:extLst>
        </c:ser>
        <c:ser>
          <c:idx val="1"/>
          <c:order val="1"/>
          <c:tx>
            <c:strRef>
              <c:f>Blad1!$A$3</c:f>
              <c:strCache>
                <c:ptCount val="1"/>
                <c:pt idx="0">
                  <c:v>Emotionele ond Toddler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Blad1!$B$1:$E$1</c:f>
              <c:strCache>
                <c:ptCount val="4"/>
                <c:pt idx="0">
                  <c:v>Cylcus  1</c:v>
                </c:pt>
                <c:pt idx="1">
                  <c:v>Cylcus 2</c:v>
                </c:pt>
                <c:pt idx="2">
                  <c:v>Cylcus  3</c:v>
                </c:pt>
                <c:pt idx="3">
                  <c:v>Cylcus 4</c:v>
                </c:pt>
              </c:strCache>
            </c:strRef>
          </c:cat>
          <c:val>
            <c:numRef>
              <c:f>Blad1!$B$3:$E$3</c:f>
              <c:numCache>
                <c:formatCode>General</c:formatCode>
                <c:ptCount val="4"/>
                <c:pt idx="0">
                  <c:v>3.82</c:v>
                </c:pt>
                <c:pt idx="1">
                  <c:v>3.66</c:v>
                </c:pt>
                <c:pt idx="2">
                  <c:v>3.53</c:v>
                </c:pt>
                <c:pt idx="3">
                  <c:v>3.37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2B-45E6-9B36-8A711EA9DB28}"/>
            </c:ext>
          </c:extLst>
        </c:ser>
        <c:ser>
          <c:idx val="2"/>
          <c:order val="2"/>
          <c:tx>
            <c:strRef>
              <c:f>Blad1!$A$4</c:f>
              <c:strCache>
                <c:ptCount val="1"/>
                <c:pt idx="0">
                  <c:v>Educatieve ond Infant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Blad1!$B$1:$E$1</c:f>
              <c:strCache>
                <c:ptCount val="4"/>
                <c:pt idx="0">
                  <c:v>Cylcus  1</c:v>
                </c:pt>
                <c:pt idx="1">
                  <c:v>Cylcus 2</c:v>
                </c:pt>
                <c:pt idx="2">
                  <c:v>Cylcus  3</c:v>
                </c:pt>
                <c:pt idx="3">
                  <c:v>Cylcus 4</c:v>
                </c:pt>
              </c:strCache>
            </c:strRef>
          </c:cat>
          <c:val>
            <c:numRef>
              <c:f>Blad1!$B$4:$E$4</c:f>
              <c:numCache>
                <c:formatCode>General</c:formatCode>
                <c:ptCount val="4"/>
                <c:pt idx="0">
                  <c:v>2.69</c:v>
                </c:pt>
                <c:pt idx="1">
                  <c:v>2.5099999999999998</c:v>
                </c:pt>
                <c:pt idx="2">
                  <c:v>2.37</c:v>
                </c:pt>
                <c:pt idx="3">
                  <c:v>2.23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2B-45E6-9B36-8A711EA9DB28}"/>
            </c:ext>
          </c:extLst>
        </c:ser>
        <c:ser>
          <c:idx val="3"/>
          <c:order val="3"/>
          <c:tx>
            <c:strRef>
              <c:f>Blad1!$A$5</c:f>
              <c:strCache>
                <c:ptCount val="1"/>
                <c:pt idx="0">
                  <c:v>Educatieve ond Toddler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Blad1!$B$1:$E$1</c:f>
              <c:strCache>
                <c:ptCount val="4"/>
                <c:pt idx="0">
                  <c:v>Cylcus  1</c:v>
                </c:pt>
                <c:pt idx="1">
                  <c:v>Cylcus 2</c:v>
                </c:pt>
                <c:pt idx="2">
                  <c:v>Cylcus  3</c:v>
                </c:pt>
                <c:pt idx="3">
                  <c:v>Cylcus 4</c:v>
                </c:pt>
              </c:strCache>
            </c:strRef>
          </c:cat>
          <c:val>
            <c:numRef>
              <c:f>Blad1!$B$5:$E$5</c:f>
              <c:numCache>
                <c:formatCode>General</c:formatCode>
                <c:ptCount val="4"/>
                <c:pt idx="0">
                  <c:v>2.2599999999999998</c:v>
                </c:pt>
                <c:pt idx="1">
                  <c:v>1.99</c:v>
                </c:pt>
                <c:pt idx="2">
                  <c:v>1.87</c:v>
                </c:pt>
                <c:pt idx="3">
                  <c:v>1.59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42B-45E6-9B36-8A711EA9DB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36957600"/>
        <c:axId val="-2036954176"/>
      </c:lineChart>
      <c:catAx>
        <c:axId val="-203695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-2036954176"/>
        <c:crosses val="autoZero"/>
        <c:auto val="1"/>
        <c:lblAlgn val="ctr"/>
        <c:lblOffset val="100"/>
        <c:noMultiLvlLbl val="0"/>
      </c:catAx>
      <c:valAx>
        <c:axId val="-2036954176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BE"/>
          </a:p>
        </c:txPr>
        <c:crossAx val="-2036957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l-BE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'[Grafiek in Microsoft Office Word]Blad1'!$A$2</c:f>
              <c:strCache>
                <c:ptCount val="1"/>
                <c:pt idx="0">
                  <c:v>Relationeel klimaat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'[Grafiek in Microsoft Office Word]Blad1'!$B$1:$F$1</c:f>
              <c:strCache>
                <c:ptCount val="5"/>
                <c:pt idx="0">
                  <c:v>eten</c:v>
                </c:pt>
                <c:pt idx="1">
                  <c:v>vrij spel</c:v>
                </c:pt>
                <c:pt idx="2">
                  <c:v>geleid spel</c:v>
                </c:pt>
                <c:pt idx="3">
                  <c:v>eten &amp; spel</c:v>
                </c:pt>
                <c:pt idx="4">
                  <c:v>geleid &amp; vrij</c:v>
                </c:pt>
              </c:strCache>
            </c:strRef>
          </c:cat>
          <c:val>
            <c:numRef>
              <c:f>'[Grafiek in Microsoft Office Word]Blad1'!$B$2:$F$2</c:f>
              <c:numCache>
                <c:formatCode>General</c:formatCode>
                <c:ptCount val="5"/>
                <c:pt idx="0">
                  <c:v>4.88</c:v>
                </c:pt>
                <c:pt idx="1">
                  <c:v>5.18</c:v>
                </c:pt>
                <c:pt idx="2">
                  <c:v>5.9</c:v>
                </c:pt>
                <c:pt idx="3">
                  <c:v>4.9000000000000004</c:v>
                </c:pt>
                <c:pt idx="4">
                  <c:v>5.1899999999999986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A4-4EAA-A5E3-B7F80747ABE4}"/>
            </c:ext>
          </c:extLst>
        </c:ser>
        <c:ser>
          <c:idx val="1"/>
          <c:order val="1"/>
          <c:tx>
            <c:strRef>
              <c:f>'[Grafiek in Microsoft Office Word]Blad1'!$A$3</c:f>
              <c:strCache>
                <c:ptCount val="1"/>
                <c:pt idx="0">
                  <c:v>Sensitiviteit kinderbegeleider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'[Grafiek in Microsoft Office Word]Blad1'!$B$1:$F$1</c:f>
              <c:strCache>
                <c:ptCount val="5"/>
                <c:pt idx="0">
                  <c:v>eten</c:v>
                </c:pt>
                <c:pt idx="1">
                  <c:v>vrij spel</c:v>
                </c:pt>
                <c:pt idx="2">
                  <c:v>geleid spel</c:v>
                </c:pt>
                <c:pt idx="3">
                  <c:v>eten &amp; spel</c:v>
                </c:pt>
                <c:pt idx="4">
                  <c:v>geleid &amp; vrij</c:v>
                </c:pt>
              </c:strCache>
            </c:strRef>
          </c:cat>
          <c:val>
            <c:numRef>
              <c:f>'[Grafiek in Microsoft Office Word]Blad1'!$B$3:$F$3</c:f>
              <c:numCache>
                <c:formatCode>General</c:formatCode>
                <c:ptCount val="5"/>
                <c:pt idx="0">
                  <c:v>4.7</c:v>
                </c:pt>
                <c:pt idx="1">
                  <c:v>4.9000000000000004</c:v>
                </c:pt>
                <c:pt idx="2">
                  <c:v>5.4</c:v>
                </c:pt>
                <c:pt idx="3">
                  <c:v>4.5599999999999996</c:v>
                </c:pt>
                <c:pt idx="4">
                  <c:v>5.1899999999999986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A4-4EAA-A5E3-B7F80747ABE4}"/>
            </c:ext>
          </c:extLst>
        </c:ser>
        <c:ser>
          <c:idx val="2"/>
          <c:order val="2"/>
          <c:tx>
            <c:strRef>
              <c:f>'[Grafiek in Microsoft Office Word]Blad1'!$A$4</c:f>
              <c:strCache>
                <c:ptCount val="1"/>
                <c:pt idx="0">
                  <c:v>Faciliteren exploratie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'[Grafiek in Microsoft Office Word]Blad1'!$B$1:$F$1</c:f>
              <c:strCache>
                <c:ptCount val="5"/>
                <c:pt idx="0">
                  <c:v>eten</c:v>
                </c:pt>
                <c:pt idx="1">
                  <c:v>vrij spel</c:v>
                </c:pt>
                <c:pt idx="2">
                  <c:v>geleid spel</c:v>
                </c:pt>
                <c:pt idx="3">
                  <c:v>eten &amp; spel</c:v>
                </c:pt>
                <c:pt idx="4">
                  <c:v>geleid &amp; vrij</c:v>
                </c:pt>
              </c:strCache>
            </c:strRef>
          </c:cat>
          <c:val>
            <c:numRef>
              <c:f>'[Grafiek in Microsoft Office Word]Blad1'!$B$4:$F$4</c:f>
              <c:numCache>
                <c:formatCode>General</c:formatCode>
                <c:ptCount val="5"/>
                <c:pt idx="0">
                  <c:v>2.95</c:v>
                </c:pt>
                <c:pt idx="1">
                  <c:v>3.39</c:v>
                </c:pt>
                <c:pt idx="2">
                  <c:v>4.7</c:v>
                </c:pt>
                <c:pt idx="3">
                  <c:v>2.8</c:v>
                </c:pt>
                <c:pt idx="4">
                  <c:v>3.93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A4-4EAA-A5E3-B7F80747ABE4}"/>
            </c:ext>
          </c:extLst>
        </c:ser>
        <c:ser>
          <c:idx val="3"/>
          <c:order val="3"/>
          <c:tx>
            <c:strRef>
              <c:f>'[Grafiek in Microsoft Office Word]Blad1'!$A$5</c:f>
              <c:strCache>
                <c:ptCount val="1"/>
                <c:pt idx="0">
                  <c:v>Taalondersteuning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'[Grafiek in Microsoft Office Word]Blad1'!$B$1:$F$1</c:f>
              <c:strCache>
                <c:ptCount val="5"/>
                <c:pt idx="0">
                  <c:v>eten</c:v>
                </c:pt>
                <c:pt idx="1">
                  <c:v>vrij spel</c:v>
                </c:pt>
                <c:pt idx="2">
                  <c:v>geleid spel</c:v>
                </c:pt>
                <c:pt idx="3">
                  <c:v>eten &amp; spel</c:v>
                </c:pt>
                <c:pt idx="4">
                  <c:v>geleid &amp; vrij</c:v>
                </c:pt>
              </c:strCache>
            </c:strRef>
          </c:cat>
          <c:val>
            <c:numRef>
              <c:f>'[Grafiek in Microsoft Office Word]Blad1'!$B$5:$F$5</c:f>
              <c:numCache>
                <c:formatCode>General</c:formatCode>
                <c:ptCount val="5"/>
                <c:pt idx="0">
                  <c:v>2.6</c:v>
                </c:pt>
                <c:pt idx="1">
                  <c:v>3.01</c:v>
                </c:pt>
                <c:pt idx="2">
                  <c:v>4.1599999999999966</c:v>
                </c:pt>
                <c:pt idx="3">
                  <c:v>2.64</c:v>
                </c:pt>
                <c:pt idx="4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A4-4EAA-A5E3-B7F80747AB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54989600"/>
        <c:axId val="-2048493024"/>
      </c:barChart>
      <c:catAx>
        <c:axId val="-205498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nl-BE"/>
          </a:p>
        </c:txPr>
        <c:crossAx val="-2048493024"/>
        <c:crosses val="autoZero"/>
        <c:auto val="1"/>
        <c:lblAlgn val="ctr"/>
        <c:lblOffset val="100"/>
        <c:noMultiLvlLbl val="0"/>
      </c:catAx>
      <c:valAx>
        <c:axId val="-2048493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nl-BE"/>
          </a:p>
        </c:txPr>
        <c:crossAx val="-205498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l-BE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DDCECA2-7293-4865-97FD-A17F4F0EF176}" type="datetimeFigureOut">
              <a:rPr lang="nl-BE" altLang="nl-NL"/>
              <a:pPr>
                <a:defRPr/>
              </a:pPr>
              <a:t>18/05/2021</a:t>
            </a:fld>
            <a:endParaRPr lang="nl-BE" alt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BE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noProof="0"/>
              <a:t>Klik om de modelstijlen te bewerken</a:t>
            </a:r>
          </a:p>
          <a:p>
            <a:pPr lvl="1"/>
            <a:r>
              <a:rPr lang="nl-NL" altLang="nl-BE" noProof="0"/>
              <a:t>Tweede niveau</a:t>
            </a:r>
          </a:p>
          <a:p>
            <a:pPr lvl="2"/>
            <a:r>
              <a:rPr lang="nl-NL" altLang="nl-BE" noProof="0"/>
              <a:t>Derde niveau</a:t>
            </a:r>
          </a:p>
          <a:p>
            <a:pPr lvl="3"/>
            <a:r>
              <a:rPr lang="nl-NL" altLang="nl-BE" noProof="0"/>
              <a:t>Vierde niveau</a:t>
            </a:r>
          </a:p>
          <a:p>
            <a:pPr lvl="4"/>
            <a:r>
              <a:rPr lang="nl-NL" altLang="nl-BE" noProof="0"/>
              <a:t>Vijfde niveau</a:t>
            </a:r>
            <a:endParaRPr lang="nl-BE" altLang="nl-BE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75B48D2-521A-40E5-918B-32506018AE09}" type="slidenum">
              <a:rPr lang="nl-BE" altLang="nl-NL"/>
              <a:pPr>
                <a:defRPr/>
              </a:pPr>
              <a:t>‹nr.›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644149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/>
          </a:p>
        </p:txBody>
      </p:sp>
      <p:sp>
        <p:nvSpPr>
          <p:cNvPr id="410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E726222-5D4E-4280-A0B0-3B21FA95E95B}" type="slidenum">
              <a:rPr lang="nl-BE" altLang="nl-NL" sz="1200"/>
              <a:pPr/>
              <a:t>1</a:t>
            </a:fld>
            <a:endParaRPr lang="nl-BE" altLang="nl-NL" sz="1200"/>
          </a:p>
        </p:txBody>
      </p:sp>
    </p:spTree>
    <p:extLst>
      <p:ext uri="{BB962C8B-B14F-4D97-AF65-F5344CB8AC3E}">
        <p14:creationId xmlns:p14="http://schemas.microsoft.com/office/powerpoint/2010/main" val="7598677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5B48D2-521A-40E5-918B-32506018AE09}" type="slidenum">
              <a:rPr lang="nl-BE" altLang="nl-NL" smtClean="0"/>
              <a:pPr>
                <a:defRPr/>
              </a:pPr>
              <a:t>27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1307262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5B48D2-521A-40E5-918B-32506018AE09}" type="slidenum">
              <a:rPr lang="nl-BE" altLang="nl-NL" smtClean="0"/>
              <a:pPr>
                <a:defRPr/>
              </a:pPr>
              <a:t>7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383336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Ik zou bij deze slide zeker iets zeggen over de zwakst scorende sub-</a:t>
            </a:r>
            <a:r>
              <a:rPr lang="nl-BE" dirty="0" err="1"/>
              <a:t>simensies</a:t>
            </a:r>
            <a:r>
              <a:rPr lang="nl-BE" dirty="0"/>
              <a:t> aangezien die slide niet aan bod kan komen in beperkte tijdsbestek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5B48D2-521A-40E5-918B-32506018AE09}" type="slidenum">
              <a:rPr lang="nl-BE" altLang="nl-NL" smtClean="0"/>
              <a:pPr>
                <a:defRPr/>
              </a:pPr>
              <a:t>8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1011199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Ik zou bij deze slide zeker iets zeggen over de zwakst scorende sub-</a:t>
            </a:r>
            <a:r>
              <a:rPr lang="nl-BE" dirty="0" err="1"/>
              <a:t>simensies</a:t>
            </a:r>
            <a:r>
              <a:rPr lang="nl-BE" dirty="0"/>
              <a:t> aangezien die slide niet aan bod kan komen in beperkte tijdsbestek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5B48D2-521A-40E5-918B-32506018AE09}" type="slidenum">
              <a:rPr lang="nl-BE" altLang="nl-NL" smtClean="0"/>
              <a:pPr>
                <a:defRPr/>
              </a:pPr>
              <a:t>9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257712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Hier</a:t>
            </a:r>
            <a:r>
              <a:rPr lang="nl-BE" baseline="0" dirty="0"/>
              <a:t> ook iets zeggen over de zwakst scorende indicatoren zonder die slide te moeten bespreken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5B48D2-521A-40E5-918B-32506018AE09}" type="slidenum">
              <a:rPr lang="nl-BE" altLang="nl-NL" smtClean="0"/>
              <a:pPr>
                <a:defRPr/>
              </a:pPr>
              <a:t>12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1159618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BE" altLang="nl-NL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BB8F35EC-299A-4333-8F77-1DFFBCFA8D68}" type="slidenum">
              <a:rPr lang="nl-BE" altLang="nl-NL" sz="1200"/>
              <a:pPr/>
              <a:t>13</a:t>
            </a:fld>
            <a:endParaRPr lang="nl-BE" altLang="nl-NL" sz="1200"/>
          </a:p>
        </p:txBody>
      </p:sp>
    </p:spTree>
    <p:extLst>
      <p:ext uri="{BB962C8B-B14F-4D97-AF65-F5344CB8AC3E}">
        <p14:creationId xmlns:p14="http://schemas.microsoft.com/office/powerpoint/2010/main" val="362123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1200" dirty="0">
                <a:latin typeface="Arial" panose="020B0604020202020204" pitchFamily="34" charset="0"/>
              </a:rPr>
              <a:t>Welbevinden matig tot goed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1200" dirty="0">
                <a:latin typeface="Arial" panose="020B0604020202020204" pitchFamily="34" charset="0"/>
              </a:rPr>
              <a:t>Betrokkenheid matig tot zwak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1200" dirty="0">
                <a:latin typeface="Arial" panose="020B0604020202020204" pitchFamily="34" charset="0"/>
              </a:rPr>
              <a:t>Emotionele ondersteuning: matig tot goed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1200" dirty="0">
                <a:latin typeface="Arial" panose="020B0604020202020204" pitchFamily="34" charset="0"/>
              </a:rPr>
              <a:t>Educatieve ondersteuning: matig tot zwak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nl-NL" altLang="nl-NL" sz="1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nl-NL" altLang="nl-NL" sz="1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1200" dirty="0">
                <a:latin typeface="Arial" panose="020B0604020202020204" pitchFamily="34" charset="0"/>
              </a:rPr>
              <a:t>Basisaanbod matig tot laag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1200" dirty="0">
                <a:latin typeface="Arial" panose="020B0604020202020204" pitchFamily="34" charset="0"/>
              </a:rPr>
              <a:t>Uitbreiding matig tot goed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5B48D2-521A-40E5-918B-32506018AE09}" type="slidenum">
              <a:rPr lang="nl-BE" altLang="nl-NL" smtClean="0"/>
              <a:pPr>
                <a:defRPr/>
              </a:pPr>
              <a:t>19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1651359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1200" dirty="0">
                <a:latin typeface="Arial" panose="020B0604020202020204" pitchFamily="34" charset="0"/>
              </a:rPr>
              <a:t>Welbevinden matig tot goed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1200" dirty="0">
                <a:latin typeface="Arial" panose="020B0604020202020204" pitchFamily="34" charset="0"/>
              </a:rPr>
              <a:t>Betrokkenheid matig tot zwak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1200" dirty="0">
                <a:latin typeface="Arial" panose="020B0604020202020204" pitchFamily="34" charset="0"/>
              </a:rPr>
              <a:t>Emotionele ondersteuning: matig tot goed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1200" dirty="0">
                <a:latin typeface="Arial" panose="020B0604020202020204" pitchFamily="34" charset="0"/>
              </a:rPr>
              <a:t>Educatieve ondersteuning: matig tot zwak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nl-NL" altLang="nl-NL" sz="1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endParaRPr lang="nl-NL" altLang="nl-NL" sz="12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1200" dirty="0">
                <a:latin typeface="Arial" panose="020B0604020202020204" pitchFamily="34" charset="0"/>
              </a:rPr>
              <a:t>Basisaanbod matig tot laag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1200" dirty="0">
                <a:latin typeface="Arial" panose="020B0604020202020204" pitchFamily="34" charset="0"/>
              </a:rPr>
              <a:t>Uitbreiding matig tot goed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5B48D2-521A-40E5-918B-32506018AE09}" type="slidenum">
              <a:rPr lang="nl-BE" altLang="nl-NL" smtClean="0"/>
              <a:pPr>
                <a:defRPr/>
              </a:pPr>
              <a:t>20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348670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5B48D2-521A-40E5-918B-32506018AE09}" type="slidenum">
              <a:rPr lang="nl-BE" altLang="nl-NL" smtClean="0"/>
              <a:pPr>
                <a:defRPr/>
              </a:pPr>
              <a:t>24</a:t>
            </a:fld>
            <a:endParaRPr lang="nl-BE" altLang="nl-NL"/>
          </a:p>
        </p:txBody>
      </p:sp>
    </p:spTree>
    <p:extLst>
      <p:ext uri="{BB962C8B-B14F-4D97-AF65-F5344CB8AC3E}">
        <p14:creationId xmlns:p14="http://schemas.microsoft.com/office/powerpoint/2010/main" val="756300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F7220-E49A-47F9-98A1-36F6F9FCB30B}" type="datetime1">
              <a:rPr lang="nl-NL" altLang="nl-NL" smtClean="0"/>
              <a:t>18-5-2021</a:t>
            </a:fld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3DB66-65CA-4456-9857-6A33DA85087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9186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657F3-9813-45D6-9320-BF162B8F453B}" type="datetime1">
              <a:rPr lang="nl-NL" altLang="nl-NL" smtClean="0"/>
              <a:t>18-5-2021</a:t>
            </a:fld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303B9-3EC8-49E4-BB9F-1F0ECA252CE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0091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AFBFB-A64B-40AD-96AD-F4E28F862DA5}" type="datetime1">
              <a:rPr lang="nl-NL" altLang="nl-NL" smtClean="0"/>
              <a:t>18-5-2021</a:t>
            </a:fld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2E4FA-3CA6-4781-9210-BEABB0980DB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0123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DA7A8-ECB6-4D27-B4B0-10F8217DBDF1}" type="datetime1">
              <a:rPr lang="nl-NL" altLang="nl-NL" smtClean="0"/>
              <a:t>18-5-2021</a:t>
            </a:fld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BEE78-A2FB-4967-B277-B4E0EDC04B6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4142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A435E-165F-411F-AB0C-40960C1375E2}" type="datetime1">
              <a:rPr lang="nl-NL" altLang="nl-NL" smtClean="0"/>
              <a:t>18-5-2021</a:t>
            </a:fld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BCD2F-281E-403F-8FB6-8A80E1D3733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01014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5EE63-E9B1-44C4-A137-E066E60BE16B}" type="datetime1">
              <a:rPr lang="nl-NL" altLang="nl-NL" smtClean="0"/>
              <a:t>18-5-2021</a:t>
            </a:fld>
            <a:endParaRPr lang="nl-NL" alt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069D7-2256-49F6-B68F-A2B16B83B56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7248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3E3D1-8B97-4364-995F-62BCB2419478}" type="datetime1">
              <a:rPr lang="nl-NL" altLang="nl-NL" smtClean="0"/>
              <a:t>18-5-2021</a:t>
            </a:fld>
            <a:endParaRPr lang="nl-NL" alt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1B70-C2AB-4987-AC1E-5E9330AD557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2527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06D9C-A498-4355-9AA4-62822E3BE59F}" type="datetime1">
              <a:rPr lang="nl-NL" altLang="nl-NL" smtClean="0"/>
              <a:t>18-5-2021</a:t>
            </a:fld>
            <a:endParaRPr lang="nl-NL" alt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ADFF-178E-41F9-9766-AA618917605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38578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7B588-ECE3-4A45-9E0E-A4EFB56FCEF4}" type="datetime1">
              <a:rPr lang="nl-NL" altLang="nl-NL" smtClean="0"/>
              <a:t>18-5-2021</a:t>
            </a:fld>
            <a:endParaRPr lang="nl-NL" alt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9C06B-B8B9-4D97-B7C6-9E6AE2EF1C6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02638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4DE1B-4E10-4017-AEA5-9DB7457BEE55}" type="datetime1">
              <a:rPr lang="nl-NL" altLang="nl-NL" smtClean="0"/>
              <a:t>18-5-2021</a:t>
            </a:fld>
            <a:endParaRPr lang="nl-NL" alt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0D2A8-AC91-4A60-A035-ED0988DFA141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2017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7BA6D-DA00-415B-A886-6BDC2CCFA2A4}" type="datetime1">
              <a:rPr lang="nl-NL" altLang="nl-NL" smtClean="0"/>
              <a:t>18-5-2021</a:t>
            </a:fld>
            <a:endParaRPr lang="nl-NL" alt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00ABA-21C3-4F49-834E-415B855B277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81702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BE" altLang="nl-NL"/>
              <a:t>Titelstijl van model bewerken</a:t>
            </a:r>
            <a:endParaRPr lang="nl-NL" altLang="nl-NL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altLang="nl-NL"/>
              <a:t>Klik om de tekststijl van het model te bewerken</a:t>
            </a:r>
          </a:p>
          <a:p>
            <a:pPr lvl="1"/>
            <a:r>
              <a:rPr lang="nl-BE" altLang="nl-NL"/>
              <a:t>Tweede niveau</a:t>
            </a:r>
          </a:p>
          <a:p>
            <a:pPr lvl="2"/>
            <a:r>
              <a:rPr lang="nl-BE" altLang="nl-NL"/>
              <a:t>Derde niveau</a:t>
            </a:r>
          </a:p>
          <a:p>
            <a:pPr lvl="3"/>
            <a:r>
              <a:rPr lang="nl-BE" altLang="nl-NL"/>
              <a:t>Vierde niveau</a:t>
            </a:r>
          </a:p>
          <a:p>
            <a:pPr lvl="4"/>
            <a:r>
              <a:rPr lang="nl-BE" altLang="nl-NL"/>
              <a:t>Vijfde niveau</a:t>
            </a:r>
            <a:endParaRPr lang="nl-NL" alt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8E6646-3AD6-4813-8FFF-3B0B7D9554B6}" type="datetime1">
              <a:rPr lang="nl-NL" altLang="nl-NL" smtClean="0"/>
              <a:t>18-5-2021</a:t>
            </a:fld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nl-BE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AB26121-C350-4FC7-B129-83AEB3C643B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9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Afbeelding 3" descr="ndltekstvoorPOWERPOI#CFDD87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25" y="619125"/>
            <a:ext cx="6856413" cy="85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Afbeelding 4" descr="tekstinopdrachtvan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6048375"/>
            <a:ext cx="2578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Afbeelding 5" descr="bandjePP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kstvak 6"/>
          <p:cNvSpPr txBox="1">
            <a:spLocks noChangeArrowheads="1"/>
          </p:cNvSpPr>
          <p:nvPr/>
        </p:nvSpPr>
        <p:spPr bwMode="auto">
          <a:xfrm>
            <a:off x="1931987" y="2366963"/>
            <a:ext cx="6915151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</a:rPr>
              <a:t>Hoe ziet de pedagogische kwaliteit van de Vlaamse kinderopvang er uit?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chemeClr val="accent1"/>
                </a:solidFill>
                <a:latin typeface="Arial" panose="020B0604020202020204" pitchFamily="34" charset="0"/>
              </a:rPr>
              <a:t>Opzet en resultaten van de nulmeting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BE" altLang="nl-NL" sz="2400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BE" altLang="nl-NL" sz="2400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NL" sz="2400" i="1" dirty="0">
                <a:latin typeface="Arial" panose="020B0604020202020204" pitchFamily="34" charset="0"/>
              </a:rPr>
              <a:t>Prof. M. Vandenbroeck &amp; Prof. F. Laevers</a:t>
            </a:r>
            <a:endParaRPr lang="nl-NL" altLang="nl-NL" sz="2400" i="1" dirty="0">
              <a:latin typeface="Arial" panose="020B0604020202020204" pitchFamily="34" charset="0"/>
            </a:endParaRPr>
          </a:p>
        </p:txBody>
      </p:sp>
      <p:pic>
        <p:nvPicPr>
          <p:cNvPr id="3078" name="Afbeelding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Afbeelding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1</a:t>
            </a:fld>
            <a:endParaRPr lang="nl-NL" altLang="nl-N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Tekstvak 4"/>
          <p:cNvSpPr txBox="1">
            <a:spLocks noChangeArrowheads="1"/>
          </p:cNvSpPr>
          <p:nvPr/>
        </p:nvSpPr>
        <p:spPr bwMode="auto">
          <a:xfrm>
            <a:off x="2001837" y="676889"/>
            <a:ext cx="7142163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200" dirty="0">
                <a:solidFill>
                  <a:srgbClr val="4F81BD"/>
                </a:solidFill>
                <a:latin typeface="Arial" panose="020B0604020202020204" pitchFamily="34" charset="0"/>
              </a:rPr>
              <a:t>Emotionele &amp; Educatieve ondersteuning: </a:t>
            </a:r>
            <a:r>
              <a:rPr lang="nl-NL" altLang="nl-NL" sz="2400" dirty="0" err="1">
                <a:solidFill>
                  <a:srgbClr val="4F81BD"/>
                </a:solidFill>
                <a:latin typeface="Arial" panose="020B0604020202020204" pitchFamily="34" charset="0"/>
              </a:rPr>
              <a:t>subdimensies</a:t>
            </a: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 bij baby’s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4009292" y="1477108"/>
            <a:ext cx="659423" cy="1495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sz="100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10</a:t>
            </a:fld>
            <a:endParaRPr lang="nl-NL" altLang="nl-NL"/>
          </a:p>
        </p:txBody>
      </p:sp>
      <p:pic>
        <p:nvPicPr>
          <p:cNvPr id="9" name="Afbeelding 8"/>
          <p:cNvPicPr/>
          <p:nvPr/>
        </p:nvPicPr>
        <p:blipFill>
          <a:blip r:embed="rId5"/>
          <a:stretch>
            <a:fillRect/>
          </a:stretch>
        </p:blipFill>
        <p:spPr>
          <a:xfrm>
            <a:off x="2001837" y="1729602"/>
            <a:ext cx="6766559" cy="405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040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388" y="1597303"/>
            <a:ext cx="6822887" cy="490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4009292" y="1477108"/>
            <a:ext cx="659423" cy="1495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sz="100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11</a:t>
            </a:fld>
            <a:endParaRPr lang="nl-NL" altLang="nl-NL"/>
          </a:p>
        </p:txBody>
      </p:sp>
      <p:sp>
        <p:nvSpPr>
          <p:cNvPr id="12" name="Tekstvak 4"/>
          <p:cNvSpPr txBox="1">
            <a:spLocks noChangeArrowheads="1"/>
          </p:cNvSpPr>
          <p:nvPr/>
        </p:nvSpPr>
        <p:spPr bwMode="auto">
          <a:xfrm>
            <a:off x="2001837" y="676889"/>
            <a:ext cx="7142163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200" dirty="0">
                <a:solidFill>
                  <a:srgbClr val="4F81BD"/>
                </a:solidFill>
                <a:latin typeface="Arial" panose="020B0604020202020204" pitchFamily="34" charset="0"/>
              </a:rPr>
              <a:t>Emotionele &amp; Educatieve ondersteuning: </a:t>
            </a:r>
            <a:r>
              <a:rPr lang="nl-NL" altLang="nl-NL" sz="2400" dirty="0" err="1">
                <a:solidFill>
                  <a:srgbClr val="4F81BD"/>
                </a:solidFill>
                <a:latin typeface="Arial" panose="020B0604020202020204" pitchFamily="34" charset="0"/>
              </a:rPr>
              <a:t>subdimensies</a:t>
            </a: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 bij peuters</a:t>
            </a:r>
          </a:p>
        </p:txBody>
      </p:sp>
    </p:spTree>
    <p:extLst>
      <p:ext uri="{BB962C8B-B14F-4D97-AF65-F5344CB8AC3E}">
        <p14:creationId xmlns:p14="http://schemas.microsoft.com/office/powerpoint/2010/main" val="318145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kstvak 4"/>
          <p:cNvSpPr txBox="1">
            <a:spLocks noChangeArrowheads="1"/>
          </p:cNvSpPr>
          <p:nvPr/>
        </p:nvSpPr>
        <p:spPr bwMode="auto">
          <a:xfrm>
            <a:off x="2001838" y="511176"/>
            <a:ext cx="7142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Omgeving: Resultaten observatieschalen</a:t>
            </a:r>
          </a:p>
        </p:txBody>
      </p:sp>
      <p:pic>
        <p:nvPicPr>
          <p:cNvPr id="18438" name="Afbeelding 4" descr="tekstinopdrachtvan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6048375"/>
            <a:ext cx="2578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hart 8"/>
          <p:cNvGraphicFramePr/>
          <p:nvPr/>
        </p:nvGraphicFramePr>
        <p:xfrm>
          <a:off x="2160020" y="2906431"/>
          <a:ext cx="6138060" cy="3010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0" name="Afbeelding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01838" y="1281113"/>
            <a:ext cx="6454424" cy="1317343"/>
          </a:xfrm>
          <a:prstGeom prst="rect">
            <a:avLst/>
          </a:prstGeom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12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81401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hthoek 7"/>
          <p:cNvSpPr>
            <a:spLocks noChangeArrowheads="1"/>
          </p:cNvSpPr>
          <p:nvPr/>
        </p:nvSpPr>
        <p:spPr bwMode="auto">
          <a:xfrm>
            <a:off x="1990725" y="1843088"/>
            <a:ext cx="67945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dist="23000" sx="999" sy="999" rotWithShape="0">
              <a:srgbClr val="000000">
                <a:alpha val="7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nl-BE" altLang="nl-BE">
              <a:solidFill>
                <a:srgbClr val="FFFFFF"/>
              </a:solidFill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1705643" y="1012771"/>
          <a:ext cx="6949407" cy="4832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Oval 1"/>
          <p:cNvSpPr/>
          <p:nvPr/>
        </p:nvSpPr>
        <p:spPr>
          <a:xfrm>
            <a:off x="2597150" y="1633538"/>
            <a:ext cx="2743200" cy="1216025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nl-BE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3" name="Oval Callout 2"/>
          <p:cNvSpPr>
            <a:spLocks noChangeArrowheads="1"/>
          </p:cNvSpPr>
          <p:nvPr/>
        </p:nvSpPr>
        <p:spPr bwMode="auto">
          <a:xfrm>
            <a:off x="3525838" y="2873375"/>
            <a:ext cx="2840037" cy="1527175"/>
          </a:xfrm>
          <a:prstGeom prst="wedgeEllipseCallout">
            <a:avLst>
              <a:gd name="adj1" fmla="val -20662"/>
              <a:gd name="adj2" fmla="val -63356"/>
            </a:avLst>
          </a:prstGeom>
          <a:solidFill>
            <a:srgbClr val="95B3D7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nl-BE" sz="2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Goed:</a:t>
            </a:r>
          </a:p>
          <a:p>
            <a:pPr>
              <a:defRPr/>
            </a:pPr>
            <a:r>
              <a:rPr lang="nl-BE" sz="20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Dagorganisatie</a:t>
            </a:r>
            <a:endParaRPr lang="nl-BE" sz="20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nl-BE" sz="2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Uitbreiding</a:t>
            </a:r>
          </a:p>
        </p:txBody>
      </p:sp>
      <p:sp>
        <p:nvSpPr>
          <p:cNvPr id="12" name="Oval Callout 11"/>
          <p:cNvSpPr>
            <a:spLocks noChangeArrowheads="1"/>
          </p:cNvSpPr>
          <p:nvPr/>
        </p:nvSpPr>
        <p:spPr bwMode="auto">
          <a:xfrm>
            <a:off x="5494338" y="784225"/>
            <a:ext cx="3403600" cy="1527175"/>
          </a:xfrm>
          <a:prstGeom prst="wedgeEllipseCallout">
            <a:avLst>
              <a:gd name="adj1" fmla="val 16037"/>
              <a:gd name="adj2" fmla="val 82505"/>
            </a:avLst>
          </a:prstGeom>
          <a:solidFill>
            <a:srgbClr val="95B3D7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nl-B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Zwak:</a:t>
            </a:r>
          </a:p>
          <a:p>
            <a:pPr>
              <a:defRPr/>
            </a:pPr>
            <a:r>
              <a:rPr lang="nl-B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Diversiteit</a:t>
            </a:r>
          </a:p>
          <a:p>
            <a:pPr>
              <a:defRPr/>
            </a:pPr>
            <a:r>
              <a:rPr lang="nl-BE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Variatie materialen &amp; zones</a:t>
            </a:r>
          </a:p>
        </p:txBody>
      </p:sp>
      <p:sp>
        <p:nvSpPr>
          <p:cNvPr id="13" name="Oval 12"/>
          <p:cNvSpPr/>
          <p:nvPr/>
        </p:nvSpPr>
        <p:spPr>
          <a:xfrm>
            <a:off x="6608763" y="2700338"/>
            <a:ext cx="2046287" cy="1258887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nl-BE" sz="1100">
              <a:solidFill>
                <a:srgbClr val="000000"/>
              </a:solidFill>
              <a:ea typeface="MS PGothic" pitchFamily="34" charset="-128"/>
            </a:endParaRPr>
          </a:p>
        </p:txBody>
      </p:sp>
      <p:graphicFrame>
        <p:nvGraphicFramePr>
          <p:cNvPr id="14" name="Chart 8"/>
          <p:cNvGraphicFramePr/>
          <p:nvPr/>
        </p:nvGraphicFramePr>
        <p:xfrm>
          <a:off x="1705643" y="1012771"/>
          <a:ext cx="6949407" cy="4832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13</a:t>
            </a:fld>
            <a:endParaRPr lang="nl-NL" altLang="nl-NL"/>
          </a:p>
        </p:txBody>
      </p:sp>
      <p:sp>
        <p:nvSpPr>
          <p:cNvPr id="15" name="Tekstvak 4"/>
          <p:cNvSpPr txBox="1">
            <a:spLocks noChangeArrowheads="1"/>
          </p:cNvSpPr>
          <p:nvPr/>
        </p:nvSpPr>
        <p:spPr bwMode="auto">
          <a:xfrm>
            <a:off x="2001838" y="511176"/>
            <a:ext cx="7142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Omgeving: Resultaten observatieschalen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" grpId="1" animBg="1"/>
      <p:bldP spid="12" grpId="0" animBg="1"/>
      <p:bldP spid="12" grpId="1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kstvak 4"/>
          <p:cNvSpPr txBox="1">
            <a:spLocks noChangeArrowheads="1"/>
          </p:cNvSpPr>
          <p:nvPr/>
        </p:nvSpPr>
        <p:spPr bwMode="auto">
          <a:xfrm>
            <a:off x="2033922" y="640061"/>
            <a:ext cx="71421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Omgeving Activiteitenlijst: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meest voorkomende activiteitenclusters?</a:t>
            </a:r>
          </a:p>
        </p:txBody>
      </p:sp>
      <p:pic>
        <p:nvPicPr>
          <p:cNvPr id="21510" name="Afbeelding 4" descr="tekstinopdrachtvan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6048375"/>
            <a:ext cx="2578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789550"/>
              </p:ext>
            </p:extLst>
          </p:nvPr>
        </p:nvGraphicFramePr>
        <p:xfrm>
          <a:off x="2082800" y="2112170"/>
          <a:ext cx="6764338" cy="3292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3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316"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Motorische activiteiten</a:t>
                      </a:r>
                    </a:p>
                  </a:txBody>
                  <a:tcPr marL="91441" marR="91441" marT="45729" marB="4572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70%</a:t>
                      </a:r>
                    </a:p>
                  </a:txBody>
                  <a:tcPr marL="91441" marR="91441" marT="45729" marB="45729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16"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Sensopathisch spel</a:t>
                      </a:r>
                    </a:p>
                  </a:txBody>
                  <a:tcPr marL="91441" marR="91441" marT="45729" marB="45729"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58%</a:t>
                      </a:r>
                    </a:p>
                  </a:txBody>
                  <a:tcPr marL="91441" marR="91441" marT="45729" marB="4572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0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dirty="0">
                          <a:latin typeface="Arial" charset="0"/>
                          <a:ea typeface="Arial" charset="0"/>
                          <a:cs typeface="Arial" charset="0"/>
                        </a:rPr>
                        <a:t>Rollenspel, fantasiespel, boeken, gesprek met begeleider, constructies, beeldende activiteiten, huiselijke activiteiten, opruimen</a:t>
                      </a:r>
                    </a:p>
                  </a:txBody>
                  <a:tcPr marL="91441" marR="91441" marT="45729" marB="45729"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30-40%</a:t>
                      </a:r>
                    </a:p>
                  </a:txBody>
                  <a:tcPr marL="91441" marR="91441" marT="45729" marB="4572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dirty="0">
                          <a:latin typeface="Arial" charset="0"/>
                          <a:ea typeface="Arial" charset="0"/>
                          <a:cs typeface="Arial" charset="0"/>
                        </a:rPr>
                        <a:t>Puzzels, patronen, luisteren naar verhaal</a:t>
                      </a:r>
                    </a:p>
                  </a:txBody>
                  <a:tcPr marL="91441" marR="91441" marT="45729" marB="45729"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20-30%</a:t>
                      </a:r>
                    </a:p>
                  </a:txBody>
                  <a:tcPr marL="91441" marR="91441" marT="45729" marB="4572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17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000" dirty="0">
                          <a:latin typeface="Arial" charset="0"/>
                          <a:ea typeface="Arial" charset="0"/>
                          <a:cs typeface="Arial" charset="0"/>
                        </a:rPr>
                        <a:t>Verbale en non verbale interactie met andere kinderen, observeren, muziek, spelletjes spelen</a:t>
                      </a:r>
                    </a:p>
                  </a:txBody>
                  <a:tcPr marL="91441" marR="91441" marT="45729" marB="45729"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10-20%</a:t>
                      </a:r>
                    </a:p>
                  </a:txBody>
                  <a:tcPr marL="91441" marR="91441" marT="45729" marB="4572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16"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Uitstappen</a:t>
                      </a:r>
                      <a:r>
                        <a:rPr lang="nl-NL" sz="2000" b="0" baseline="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en excursies</a:t>
                      </a:r>
                      <a:endParaRPr lang="nl-NL" sz="2000" b="0" dirty="0">
                        <a:solidFill>
                          <a:schemeClr val="tx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91441" marR="91441" marT="45729" marB="45729"/>
                </a:tc>
                <a:tc>
                  <a:txBody>
                    <a:bodyPr/>
                    <a:lstStyle/>
                    <a:p>
                      <a:r>
                        <a:rPr lang="nl-NL" sz="2000" dirty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0,5%</a:t>
                      </a:r>
                    </a:p>
                  </a:txBody>
                  <a:tcPr marL="91441" marR="91441" marT="45729" marB="4572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14</a:t>
            </a:fld>
            <a:endParaRPr lang="nl-NL" altLang="nl-N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Tekstvak 4"/>
          <p:cNvSpPr txBox="1">
            <a:spLocks noChangeArrowheads="1"/>
          </p:cNvSpPr>
          <p:nvPr/>
        </p:nvSpPr>
        <p:spPr bwMode="auto">
          <a:xfrm>
            <a:off x="1990725" y="5745163"/>
            <a:ext cx="71421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000">
                <a:latin typeface="Arial" panose="020B0604020202020204" pitchFamily="34" charset="0"/>
              </a:rPr>
              <a:t>gemiddeld 3,59, dus goede variatie aan activiteiten die kinderen doen</a:t>
            </a:r>
          </a:p>
        </p:txBody>
      </p:sp>
      <p:graphicFrame>
        <p:nvGraphicFramePr>
          <p:cNvPr id="10" name="Chart 9"/>
          <p:cNvGraphicFramePr/>
          <p:nvPr/>
        </p:nvGraphicFramePr>
        <p:xfrm>
          <a:off x="2009774" y="1704674"/>
          <a:ext cx="6856413" cy="4640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15</a:t>
            </a:fld>
            <a:endParaRPr lang="nl-NL" altLang="nl-NL"/>
          </a:p>
        </p:txBody>
      </p:sp>
      <p:sp>
        <p:nvSpPr>
          <p:cNvPr id="9" name="Tekstvak 4"/>
          <p:cNvSpPr txBox="1">
            <a:spLocks noChangeArrowheads="1"/>
          </p:cNvSpPr>
          <p:nvPr/>
        </p:nvSpPr>
        <p:spPr bwMode="auto">
          <a:xfrm>
            <a:off x="2033922" y="640061"/>
            <a:ext cx="71421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Omgeving Activiteitenlijst: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Variatie in ervaringsgebieden 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7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8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kstvak 4"/>
          <p:cNvSpPr txBox="1">
            <a:spLocks noChangeArrowheads="1"/>
          </p:cNvSpPr>
          <p:nvPr/>
        </p:nvSpPr>
        <p:spPr bwMode="auto">
          <a:xfrm>
            <a:off x="1968012" y="764382"/>
            <a:ext cx="7142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Resultaten bevraging ouders: Zoekproces</a:t>
            </a:r>
          </a:p>
        </p:txBody>
      </p:sp>
      <p:sp>
        <p:nvSpPr>
          <p:cNvPr id="52230" name="Tekstvak 1"/>
          <p:cNvSpPr txBox="1">
            <a:spLocks noChangeArrowheads="1"/>
          </p:cNvSpPr>
          <p:nvPr/>
        </p:nvSpPr>
        <p:spPr bwMode="auto">
          <a:xfrm>
            <a:off x="2144713" y="5021799"/>
            <a:ext cx="66563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nl-NL" altLang="nl-NL" sz="2000" dirty="0">
                <a:latin typeface="Arial" panose="020B0604020202020204" pitchFamily="34" charset="0"/>
              </a:rPr>
              <a:t>Pedagogische en praktische motieven beiden belangrijk</a:t>
            </a:r>
          </a:p>
          <a:p>
            <a:pPr marL="0" indent="0">
              <a:spcBef>
                <a:spcPct val="0"/>
              </a:spcBef>
              <a:buNone/>
            </a:pPr>
            <a:r>
              <a:rPr lang="nl-NL" altLang="nl-NL" sz="2000" dirty="0">
                <a:latin typeface="Arial" panose="020B0604020202020204" pitchFamily="34" charset="0"/>
              </a:rPr>
              <a:t>Ouders zien kinderopvang duidelijk als een pedagogisch milieu</a:t>
            </a:r>
          </a:p>
        </p:txBody>
      </p:sp>
      <p:pic>
        <p:nvPicPr>
          <p:cNvPr id="52231" name="Afbeelding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386" y="1338799"/>
            <a:ext cx="6057900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2768538" y="4132760"/>
            <a:ext cx="5586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1600" dirty="0"/>
              <a:t>Mate waarin pedagogische motieven belangrijk waren bij zoektocht naar opvang</a:t>
            </a:r>
            <a:endParaRPr lang="nl-NL" sz="160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16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48223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5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6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7" name="Tekstvak 4"/>
          <p:cNvSpPr txBox="1">
            <a:spLocks noChangeArrowheads="1"/>
          </p:cNvSpPr>
          <p:nvPr/>
        </p:nvSpPr>
        <p:spPr bwMode="auto">
          <a:xfrm>
            <a:off x="1990725" y="983002"/>
            <a:ext cx="7142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Resultaten bevraging ouders: Communicatie</a:t>
            </a:r>
          </a:p>
        </p:txBody>
      </p:sp>
      <p:sp>
        <p:nvSpPr>
          <p:cNvPr id="54278" name="Tekstvak 6"/>
          <p:cNvSpPr txBox="1">
            <a:spLocks noChangeArrowheads="1"/>
          </p:cNvSpPr>
          <p:nvPr/>
        </p:nvSpPr>
        <p:spPr bwMode="auto">
          <a:xfrm>
            <a:off x="1990725" y="1973932"/>
            <a:ext cx="67945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nl-BE" altLang="nl-NL" sz="2000" dirty="0">
                <a:latin typeface="Arial" panose="020B0604020202020204" pitchFamily="34" charset="0"/>
              </a:rPr>
              <a:t>In welke mate op de hoogte van/over:</a:t>
            </a:r>
            <a:endParaRPr lang="nl-NL" altLang="nl-NL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2000" dirty="0">
                <a:latin typeface="Arial" panose="020B0604020202020204" pitchFamily="34" charset="0"/>
              </a:rPr>
              <a:t>Gemiddeld goed op de hoogte van zorg voor kind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2000" dirty="0">
                <a:latin typeface="Arial" panose="020B0604020202020204" pitchFamily="34" charset="0"/>
              </a:rPr>
              <a:t>Ook op hoogte over ontwikkeling en beleving van kind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2000" dirty="0">
                <a:latin typeface="Arial" panose="020B0604020202020204" pitchFamily="34" charset="0"/>
              </a:rPr>
              <a:t>Minder over dagelijkse werking</a:t>
            </a:r>
          </a:p>
          <a:p>
            <a:pPr>
              <a:spcBef>
                <a:spcPct val="0"/>
              </a:spcBef>
              <a:buFontTx/>
              <a:buChar char="-"/>
            </a:pPr>
            <a:r>
              <a:rPr lang="nl-NL" altLang="nl-NL" sz="2000" dirty="0">
                <a:latin typeface="Arial" panose="020B0604020202020204" pitchFamily="34" charset="0"/>
              </a:rPr>
              <a:t>Minst over de buurt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nl-NL" altLang="nl-NL" sz="2000" dirty="0"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nl-BE" altLang="nl-NL" sz="2000" dirty="0">
                <a:latin typeface="Arial" panose="020B0604020202020204" pitchFamily="34" charset="0"/>
              </a:rPr>
              <a:t>Verantwoordelijken beoordelen communicatie met ouders beter dan ouders</a:t>
            </a:r>
            <a:endParaRPr lang="nl-NL" altLang="nl-NL" sz="2000" dirty="0">
              <a:latin typeface="Arial" panose="020B0604020202020204" pitchFamily="34" charset="0"/>
            </a:endParaRPr>
          </a:p>
        </p:txBody>
      </p:sp>
      <p:pic>
        <p:nvPicPr>
          <p:cNvPr id="54279" name="Afbeelding 4" descr="tekstinopdrachtvan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6048375"/>
            <a:ext cx="2578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17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08062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3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4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Tekstvak 4"/>
          <p:cNvSpPr txBox="1">
            <a:spLocks noChangeArrowheads="1"/>
          </p:cNvSpPr>
          <p:nvPr/>
        </p:nvSpPr>
        <p:spPr bwMode="auto">
          <a:xfrm>
            <a:off x="1990725" y="533401"/>
            <a:ext cx="7142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Ouders: kwaliteitsbeoordeling</a:t>
            </a:r>
          </a:p>
        </p:txBody>
      </p:sp>
      <p:sp>
        <p:nvSpPr>
          <p:cNvPr id="56326" name="Tekstvak 1"/>
          <p:cNvSpPr txBox="1">
            <a:spLocks noChangeArrowheads="1"/>
          </p:cNvSpPr>
          <p:nvPr/>
        </p:nvSpPr>
        <p:spPr bwMode="auto">
          <a:xfrm>
            <a:off x="1990725" y="1722438"/>
            <a:ext cx="679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Char char="-"/>
            </a:pPr>
            <a:endParaRPr lang="nl-NL" altLang="nl-NL" sz="2000">
              <a:latin typeface="Arial" panose="020B0604020202020204" pitchFamily="34" charset="0"/>
            </a:endParaRPr>
          </a:p>
        </p:txBody>
      </p:sp>
      <p:sp>
        <p:nvSpPr>
          <p:cNvPr id="56327" name="Tekstvak 7"/>
          <p:cNvSpPr txBox="1">
            <a:spLocks noChangeArrowheads="1"/>
          </p:cNvSpPr>
          <p:nvPr/>
        </p:nvSpPr>
        <p:spPr bwMode="auto">
          <a:xfrm>
            <a:off x="2098187" y="4089504"/>
            <a:ext cx="67945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000" dirty="0">
                <a:solidFill>
                  <a:schemeClr val="accent1"/>
                </a:solidFill>
                <a:latin typeface="Arial" panose="020B0604020202020204" pitchFamily="34" charset="0"/>
              </a:rPr>
              <a:t>Algemene tevredenheid ouders: 4,67 op 5</a:t>
            </a:r>
          </a:p>
        </p:txBody>
      </p:sp>
      <p:graphicFrame>
        <p:nvGraphicFramePr>
          <p:cNvPr id="9" name="Tabel 8"/>
          <p:cNvGraphicFramePr>
            <a:graphicFrameLocks noGrp="1"/>
          </p:cNvGraphicFramePr>
          <p:nvPr/>
        </p:nvGraphicFramePr>
        <p:xfrm>
          <a:off x="2065895" y="1208192"/>
          <a:ext cx="6814336" cy="2793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6843">
                  <a:extLst>
                    <a:ext uri="{9D8B030D-6E8A-4147-A177-3AD203B41FA5}">
                      <a16:colId xmlns:a16="http://schemas.microsoft.com/office/drawing/2014/main" val="4062142478"/>
                    </a:ext>
                  </a:extLst>
                </a:gridCol>
                <a:gridCol w="1037493">
                  <a:extLst>
                    <a:ext uri="{9D8B030D-6E8A-4147-A177-3AD203B41FA5}">
                      <a16:colId xmlns:a16="http://schemas.microsoft.com/office/drawing/2014/main" val="1822299511"/>
                    </a:ext>
                  </a:extLst>
                </a:gridCol>
              </a:tblGrid>
              <a:tr h="527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Kwaliteit … </a:t>
                      </a:r>
                      <a:endParaRPr lang="nl-NL" sz="18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Gem</a:t>
                      </a:r>
                      <a:endParaRPr lang="nl-NL" sz="18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315855"/>
                  </a:ext>
                </a:extLst>
              </a:tr>
              <a:tr h="4687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van manier waarop kinderbegeleiders met jouw kind omgaan</a:t>
                      </a:r>
                      <a:endParaRPr lang="nl-NL" sz="1800" b="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4.38</a:t>
                      </a:r>
                      <a:endParaRPr lang="nl-NL" sz="18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61326458"/>
                  </a:ext>
                </a:extLst>
              </a:tr>
              <a:tr h="2919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van</a:t>
                      </a:r>
                      <a:r>
                        <a:rPr lang="nl-BE" sz="1800" b="0" baseline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de </a:t>
                      </a: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eerervaringen van jouw kind</a:t>
                      </a:r>
                      <a:endParaRPr lang="nl-NL" sz="1800" b="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4.36</a:t>
                      </a:r>
                      <a:endParaRPr lang="nl-NL" sz="18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8437489"/>
                  </a:ext>
                </a:extLst>
              </a:tr>
              <a:tr h="5038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van de beginperiode = inschrijving, wenperiode, eerste dagen in de opvang</a:t>
                      </a:r>
                      <a:endParaRPr lang="nl-NL" sz="1800" b="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4.24</a:t>
                      </a:r>
                      <a:endParaRPr lang="nl-NL" sz="18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2246592"/>
                  </a:ext>
                </a:extLst>
              </a:tr>
              <a:tr h="583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van algemene aspecten (o.a. naar ruimte, groepsgrootte, betaalbaarheid, …)</a:t>
                      </a:r>
                      <a:endParaRPr lang="nl-NL" sz="1800" b="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4.23</a:t>
                      </a:r>
                      <a:endParaRPr lang="nl-NL" sz="18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3374117"/>
                  </a:ext>
                </a:extLst>
              </a:tr>
              <a:tr h="2919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van de dagelijkse werking</a:t>
                      </a:r>
                      <a:endParaRPr lang="nl-NL" sz="1800" b="0" dirty="0">
                        <a:solidFill>
                          <a:schemeClr val="bg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4.12</a:t>
                      </a:r>
                      <a:endParaRPr lang="nl-NL" sz="18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56670478"/>
                  </a:ext>
                </a:extLst>
              </a:tr>
            </a:tbl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2098187" y="4739054"/>
            <a:ext cx="67945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altLang="nl-NL" sz="2000" dirty="0">
                <a:latin typeface="Arial" panose="020B0604020202020204" pitchFamily="34" charset="0"/>
              </a:rPr>
              <a:t>Maar: geen verband met door onderzoekers beoordeelde kwaliteit!</a:t>
            </a:r>
          </a:p>
          <a:p>
            <a:endParaRPr lang="nl-NL" altLang="nl-NL" sz="2000" dirty="0">
              <a:latin typeface="Arial" panose="020B0604020202020204" pitchFamily="34" charset="0"/>
            </a:endParaRPr>
          </a:p>
          <a:p>
            <a:r>
              <a:rPr lang="nl-NL" altLang="nl-NL" sz="2000" dirty="0">
                <a:latin typeface="Arial" panose="020B0604020202020204" pitchFamily="34" charset="0"/>
              </a:rPr>
              <a:t>Tevredenheid is geen kenmerk van pedagogische proceskwaliteit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18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23446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6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kstvak 4"/>
          <p:cNvSpPr txBox="1">
            <a:spLocks noChangeArrowheads="1"/>
          </p:cNvSpPr>
          <p:nvPr/>
        </p:nvSpPr>
        <p:spPr bwMode="auto">
          <a:xfrm>
            <a:off x="2004312" y="868343"/>
            <a:ext cx="731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Synthese: de resultaten per/over dimensies </a:t>
            </a:r>
          </a:p>
        </p:txBody>
      </p:sp>
      <p:pic>
        <p:nvPicPr>
          <p:cNvPr id="21509" name="Afbeelding 4" descr="tekstinopdrachtvan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6048375"/>
            <a:ext cx="2578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 1"/>
          <p:cNvGraphicFramePr>
            <a:graphicFrameLocks noGrp="1"/>
          </p:cNvGraphicFramePr>
          <p:nvPr/>
        </p:nvGraphicFramePr>
        <p:xfrm>
          <a:off x="2004312" y="1585595"/>
          <a:ext cx="6648574" cy="3088005"/>
        </p:xfrm>
        <a:graphic>
          <a:graphicData uri="http://schemas.openxmlformats.org/drawingml/2006/table">
            <a:tbl>
              <a:tblPr/>
              <a:tblGrid>
                <a:gridCol w="3596054">
                  <a:extLst>
                    <a:ext uri="{9D8B030D-6E8A-4147-A177-3AD203B41FA5}">
                      <a16:colId xmlns:a16="http://schemas.microsoft.com/office/drawing/2014/main" val="4072215716"/>
                    </a:ext>
                  </a:extLst>
                </a:gridCol>
                <a:gridCol w="763130">
                  <a:extLst>
                    <a:ext uri="{9D8B030D-6E8A-4147-A177-3AD203B41FA5}">
                      <a16:colId xmlns:a16="http://schemas.microsoft.com/office/drawing/2014/main" val="304394027"/>
                    </a:ext>
                  </a:extLst>
                </a:gridCol>
                <a:gridCol w="763130">
                  <a:extLst>
                    <a:ext uri="{9D8B030D-6E8A-4147-A177-3AD203B41FA5}">
                      <a16:colId xmlns:a16="http://schemas.microsoft.com/office/drawing/2014/main" val="358223000"/>
                    </a:ext>
                  </a:extLst>
                </a:gridCol>
                <a:gridCol w="763130">
                  <a:extLst>
                    <a:ext uri="{9D8B030D-6E8A-4147-A177-3AD203B41FA5}">
                      <a16:colId xmlns:a16="http://schemas.microsoft.com/office/drawing/2014/main" val="3458673398"/>
                    </a:ext>
                  </a:extLst>
                </a:gridCol>
                <a:gridCol w="763130">
                  <a:extLst>
                    <a:ext uri="{9D8B030D-6E8A-4147-A177-3AD203B41FA5}">
                      <a16:colId xmlns:a16="http://schemas.microsoft.com/office/drawing/2014/main" val="2530724215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(1-1,99)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(2-2,99)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(3-3,99)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(4-5)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097171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Welbevinden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90,2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137099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Betrokkenheid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63,9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27,1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351694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Emotionele ondersteuning - Baby’s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17,3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55,9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26,2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802183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Educatieve ondersteuning - Baby’s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30,1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47,1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18,1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907884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Emotionele ondersteuning - Peuters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13,6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57,5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27,2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421549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Educatieve ondersteuning - Peuters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59,7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35,1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190462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Omgeving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57,3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34,1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050956"/>
                  </a:ext>
                </a:extLst>
              </a:tr>
            </a:tbl>
          </a:graphicData>
        </a:graphic>
      </p:graphicFrame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19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6767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Afbeelding 4" descr="tekstinopdrachtvan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6048375"/>
            <a:ext cx="2578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kstvak 4"/>
          <p:cNvSpPr txBox="1">
            <a:spLocks noChangeArrowheads="1"/>
          </p:cNvSpPr>
          <p:nvPr/>
        </p:nvSpPr>
        <p:spPr bwMode="auto">
          <a:xfrm>
            <a:off x="1990725" y="995363"/>
            <a:ext cx="7142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charset="0"/>
                <a:ea typeface="Arial" charset="0"/>
                <a:cs typeface="Arial" charset="0"/>
              </a:rPr>
              <a:t>Doelstellingen van de nulmeting</a:t>
            </a:r>
          </a:p>
        </p:txBody>
      </p:sp>
      <p:sp>
        <p:nvSpPr>
          <p:cNvPr id="12295" name="Tekstvak 3"/>
          <p:cNvSpPr txBox="1">
            <a:spLocks noChangeArrowheads="1"/>
          </p:cNvSpPr>
          <p:nvPr/>
        </p:nvSpPr>
        <p:spPr bwMode="auto">
          <a:xfrm>
            <a:off x="1990725" y="1736598"/>
            <a:ext cx="6946446" cy="4456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+mj-lt"/>
              <a:buAutoNum type="arabicPeriod"/>
            </a:pPr>
            <a:r>
              <a:rPr lang="nl-BE" sz="2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Voor het eerst uitspraken doen over de pedagogische kwaliteit van opvang baby’s en peuters</a:t>
            </a:r>
            <a:endParaRPr lang="nl-BE" sz="2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nl-BE" sz="2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op basis van een representatieve steekproef</a:t>
            </a:r>
          </a:p>
          <a:p>
            <a:pPr lvl="1"/>
            <a:r>
              <a:rPr lang="nl-BE" sz="2000" dirty="0">
                <a:latin typeface="Arial" charset="0"/>
                <a:ea typeface="Arial" charset="0"/>
                <a:cs typeface="Arial" charset="0"/>
              </a:rPr>
              <a:t>aan de hand van het wetenschappelijke instrument</a:t>
            </a:r>
          </a:p>
          <a:p>
            <a:pPr>
              <a:buFont typeface="+mj-lt"/>
              <a:buAutoNum type="arabicPeriod"/>
            </a:pPr>
            <a:endParaRPr lang="nl-BE" sz="2000" dirty="0">
              <a:latin typeface="Arial" charset="0"/>
              <a:ea typeface="Arial" charset="0"/>
              <a:cs typeface="Arial" charset="0"/>
            </a:endParaRPr>
          </a:p>
          <a:p>
            <a:pPr>
              <a:buFont typeface="+mj-lt"/>
              <a:buAutoNum type="arabicPeriod"/>
            </a:pPr>
            <a:r>
              <a:rPr lang="nl-BE" sz="2400" dirty="0">
                <a:latin typeface="Arial" charset="0"/>
                <a:ea typeface="Arial" charset="0"/>
                <a:cs typeface="Arial" charset="0"/>
              </a:rPr>
              <a:t>Basis om evoluties over meerdere jaren in kaart te kunnen brengen</a:t>
            </a:r>
          </a:p>
          <a:p>
            <a:pPr>
              <a:buFont typeface="+mj-lt"/>
              <a:buAutoNum type="arabicPeriod"/>
            </a:pPr>
            <a:endParaRPr lang="nl-BE" sz="2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buFont typeface="+mj-lt"/>
              <a:buAutoNum type="arabicPeriod"/>
            </a:pPr>
            <a:r>
              <a:rPr lang="nl-BE" sz="2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Inzichten over beïnvloedende factoren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180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nl-NL" altLang="nl-NL" sz="1600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nl-NL" altLang="nl-NL" sz="1600" dirty="0" err="1">
                <a:latin typeface="Arial" charset="0"/>
                <a:ea typeface="Arial" charset="0"/>
                <a:cs typeface="Arial" charset="0"/>
              </a:rPr>
              <a:t>bv.achtergrond</a:t>
            </a:r>
            <a:r>
              <a:rPr lang="nl-NL" altLang="nl-NL" sz="1600" dirty="0">
                <a:latin typeface="Arial" charset="0"/>
                <a:ea typeface="Arial" charset="0"/>
                <a:cs typeface="Arial" charset="0"/>
              </a:rPr>
              <a:t> van de kinderen, opvangvorm (gezin-groep), groepsgrootte, </a:t>
            </a:r>
            <a:r>
              <a:rPr lang="mr-IN" altLang="nl-NL" sz="1600" dirty="0"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nl-BE" altLang="nl-NL" sz="1600" dirty="0">
                <a:latin typeface="Arial" charset="0"/>
                <a:ea typeface="Arial" charset="0"/>
                <a:cs typeface="Arial" charset="0"/>
              </a:rPr>
              <a:t>)</a:t>
            </a:r>
            <a:endParaRPr lang="nl-NL" altLang="nl-NL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>
                <a:latin typeface="Arial" charset="0"/>
                <a:ea typeface="Arial" charset="0"/>
                <a:cs typeface="Arial" charset="0"/>
              </a:rPr>
              <a:pPr>
                <a:defRPr/>
              </a:pPr>
              <a:t>2</a:t>
            </a:fld>
            <a:endParaRPr lang="nl-NL" altLang="nl-NL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6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kstvak 4"/>
          <p:cNvSpPr txBox="1">
            <a:spLocks noChangeArrowheads="1"/>
          </p:cNvSpPr>
          <p:nvPr/>
        </p:nvSpPr>
        <p:spPr bwMode="auto">
          <a:xfrm>
            <a:off x="1925515" y="980834"/>
            <a:ext cx="731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charset="0"/>
                <a:ea typeface="Arial" charset="0"/>
                <a:cs typeface="Arial" charset="0"/>
              </a:rPr>
              <a:t>Synthese</a:t>
            </a:r>
          </a:p>
        </p:txBody>
      </p:sp>
      <p:pic>
        <p:nvPicPr>
          <p:cNvPr id="21509" name="Afbeelding 4" descr="tekstinopdrachtvan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6048375"/>
            <a:ext cx="2578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1925515" y="3874372"/>
            <a:ext cx="66485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>
                <a:latin typeface="Arial" charset="0"/>
                <a:ea typeface="Arial" charset="0"/>
                <a:cs typeface="Arial" charset="0"/>
              </a:rPr>
              <a:t>Ouders: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Vinden pedagogische kwaliteit belangrijk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¾  ervaart kwaliteit goed tot zeer goed, ¼ matig of minder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Maar tevredenheid is geen kenmerk van pedagogische kwaliteit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925515" y="1996716"/>
            <a:ext cx="6648574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3% groepsopvang en 9% gezinsopvang scoren op alle bovenstaande 5 dimensies (minstens) goed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0% gezinsopvang en 5% groepsopvang scoort op meerderheid dimensies niet goed</a:t>
            </a:r>
            <a:endParaRPr lang="nl-NL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>
                <a:latin typeface="Arial" charset="0"/>
                <a:ea typeface="Arial" charset="0"/>
                <a:cs typeface="Arial" charset="0"/>
              </a:rPr>
              <a:pPr>
                <a:defRPr/>
              </a:pPr>
              <a:t>20</a:t>
            </a:fld>
            <a:endParaRPr lang="nl-NL" altLang="nl-NL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684295" y="6705600"/>
            <a:ext cx="25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443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7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8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kstvak 4"/>
          <p:cNvSpPr txBox="1">
            <a:spLocks noChangeArrowheads="1"/>
          </p:cNvSpPr>
          <p:nvPr/>
        </p:nvSpPr>
        <p:spPr bwMode="auto">
          <a:xfrm>
            <a:off x="2001837" y="511719"/>
            <a:ext cx="7142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</a:rPr>
              <a:t>Factoren die proceskwaliteit wel/niet beïnvloeden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</a:rPr>
              <a:t>(obv multivariate analyses)</a:t>
            </a:r>
            <a:endParaRPr lang="nl-NL" sz="2400" dirty="0">
              <a:solidFill>
                <a:schemeClr val="accent1"/>
              </a:solidFill>
            </a:endParaRPr>
          </a:p>
        </p:txBody>
      </p:sp>
      <p:sp>
        <p:nvSpPr>
          <p:cNvPr id="52230" name="Tekstvak 1"/>
          <p:cNvSpPr txBox="1">
            <a:spLocks noChangeArrowheads="1"/>
          </p:cNvSpPr>
          <p:nvPr/>
        </p:nvSpPr>
        <p:spPr bwMode="auto">
          <a:xfrm>
            <a:off x="2001837" y="1562640"/>
            <a:ext cx="6462712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57150" indent="0">
              <a:spcAft>
                <a:spcPts val="600"/>
              </a:spcAft>
              <a:buNone/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Enkele van de bestudeerde factoren</a:t>
            </a:r>
          </a:p>
          <a:p>
            <a:pPr marL="400050">
              <a:spcAft>
                <a:spcPts val="600"/>
              </a:spcAft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Opvangvorm </a:t>
            </a:r>
          </a:p>
          <a:p>
            <a:pPr marL="400050"/>
            <a:r>
              <a:rPr lang="nl-BE" sz="2000" dirty="0">
                <a:latin typeface="Arial" charset="0"/>
                <a:ea typeface="Arial" charset="0"/>
                <a:cs typeface="Arial" charset="0"/>
              </a:rPr>
              <a:t>Groepsgrootte (aantal geobserveerde kinderen in de leefgroep)</a:t>
            </a:r>
          </a:p>
          <a:p>
            <a:pPr marL="400050"/>
            <a:r>
              <a:rPr lang="nl-BE" sz="2000" dirty="0">
                <a:latin typeface="Arial" charset="0"/>
                <a:ea typeface="Arial" charset="0"/>
                <a:cs typeface="Arial" charset="0"/>
              </a:rPr>
              <a:t>Aantal kinderen per begeleider</a:t>
            </a:r>
          </a:p>
          <a:p>
            <a:pPr marL="400050"/>
            <a:r>
              <a:rPr lang="nl-BE" sz="2000" dirty="0" err="1">
                <a:latin typeface="Arial" charset="0"/>
                <a:ea typeface="Arial" charset="0"/>
                <a:cs typeface="Arial" charset="0"/>
              </a:rPr>
              <a:t>Dagverloop</a:t>
            </a: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 (cycli observaties)</a:t>
            </a:r>
          </a:p>
          <a:p>
            <a:pPr marL="400050"/>
            <a:r>
              <a:rPr lang="nl-BE" sz="2000" dirty="0">
                <a:latin typeface="Arial" charset="0"/>
                <a:ea typeface="Arial" charset="0"/>
                <a:cs typeface="Arial" charset="0"/>
              </a:rPr>
              <a:t>Soort activiteiten</a:t>
            </a:r>
          </a:p>
          <a:p>
            <a:pPr marL="400050"/>
            <a:r>
              <a:rPr lang="nl-BE" sz="2000" dirty="0">
                <a:latin typeface="Arial" charset="0"/>
                <a:ea typeface="Arial" charset="0"/>
                <a:cs typeface="Arial" charset="0"/>
              </a:rPr>
              <a:t>Variatie in ervaringsgebieden </a:t>
            </a:r>
          </a:p>
          <a:p>
            <a:pPr marL="400050"/>
            <a:r>
              <a:rPr lang="nl-BE" sz="2000" dirty="0">
                <a:latin typeface="Arial" charset="0"/>
                <a:ea typeface="Arial" charset="0"/>
                <a:cs typeface="Arial" charset="0"/>
              </a:rPr>
              <a:t>Pedagogische ondersteuning en opleidingsniveau</a:t>
            </a:r>
          </a:p>
          <a:p>
            <a:pPr marL="400050"/>
            <a:r>
              <a:rPr lang="nl-BE" sz="2000" dirty="0">
                <a:latin typeface="Arial" charset="0"/>
                <a:ea typeface="Arial" charset="0"/>
                <a:cs typeface="Arial" charset="0"/>
              </a:rPr>
              <a:t>	</a:t>
            </a:r>
            <a:r>
              <a:rPr lang="nl-BE" sz="2000" i="1" dirty="0">
                <a:latin typeface="Arial" charset="0"/>
                <a:ea typeface="Arial" charset="0"/>
                <a:cs typeface="Arial" charset="0"/>
              </a:rPr>
              <a:t>(maar invloed niet kunnen nagaan)</a:t>
            </a:r>
          </a:p>
          <a:p>
            <a:pPr marL="400050"/>
            <a:r>
              <a:rPr lang="nl-BE" sz="2000" dirty="0">
                <a:latin typeface="Arial" charset="0"/>
                <a:ea typeface="Arial" charset="0"/>
                <a:cs typeface="Arial" charset="0"/>
              </a:rPr>
              <a:t>Structurele kwaliteitskenmerken in geheel (model)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21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70173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7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8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kstvak 4"/>
          <p:cNvSpPr txBox="1">
            <a:spLocks noChangeArrowheads="1"/>
          </p:cNvSpPr>
          <p:nvPr/>
        </p:nvSpPr>
        <p:spPr bwMode="auto">
          <a:xfrm>
            <a:off x="2001836" y="554832"/>
            <a:ext cx="7142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Factoren die proceskwaliteit wel/niet beïnvloeden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(obv multivariate analyses)</a:t>
            </a:r>
            <a:endParaRPr lang="nl-NL" sz="24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230" name="Tekstvak 1"/>
          <p:cNvSpPr txBox="1">
            <a:spLocks noChangeArrowheads="1"/>
          </p:cNvSpPr>
          <p:nvPr/>
        </p:nvSpPr>
        <p:spPr bwMode="auto">
          <a:xfrm>
            <a:off x="2105251" y="1921352"/>
            <a:ext cx="6935334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indent="0"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Opvangvorm</a:t>
            </a:r>
            <a:r>
              <a:rPr lang="nl-BE" sz="2400" b="1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nl-BE" sz="2400" dirty="0">
                <a:latin typeface="Arial" charset="0"/>
                <a:ea typeface="Arial" charset="0"/>
                <a:cs typeface="Arial" charset="0"/>
              </a:rPr>
              <a:t>Gezins- versus groepsopvang</a:t>
            </a:r>
          </a:p>
          <a:p>
            <a:pPr marL="457200" lvl="1" indent="0">
              <a:buNone/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Hoewel vaak zichtbare bivariate verschillen, toch niet de opvangvorm, wel andere kenmerken die van belang zijn!</a:t>
            </a:r>
          </a:p>
          <a:p>
            <a:pPr marL="457200" lvl="1" indent="0">
              <a:buNone/>
            </a:pPr>
            <a:endParaRPr lang="nl-BE" sz="2000" dirty="0">
              <a:latin typeface="Arial" charset="0"/>
              <a:ea typeface="Arial" charset="0"/>
              <a:cs typeface="Arial" charset="0"/>
            </a:endParaRPr>
          </a:p>
          <a:p>
            <a:pPr marL="457200" lvl="1" indent="0">
              <a:buNone/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In Vlaanderen doen groepsopvang en gezinsopvang het ongeveer even goed voor alle dimensies van proceskwaliteit</a:t>
            </a:r>
            <a:endParaRPr lang="nl-BE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22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47104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Afbeelding 4" descr="tekstinopdrachtvan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6048375"/>
            <a:ext cx="2578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Afbeelding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756" y="2274852"/>
            <a:ext cx="6854825" cy="327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0" name="Rechthoek 7"/>
          <p:cNvSpPr>
            <a:spLocks noChangeArrowheads="1"/>
          </p:cNvSpPr>
          <p:nvPr/>
        </p:nvSpPr>
        <p:spPr bwMode="auto">
          <a:xfrm>
            <a:off x="2132466" y="2274852"/>
            <a:ext cx="6794500" cy="4603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23000" sx="999" sy="999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nl-BE" altLang="nl-NL" sz="2400">
              <a:solidFill>
                <a:srgbClr val="FFFFFF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829152" y="5250755"/>
            <a:ext cx="214448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BE" sz="1400" dirty="0"/>
              <a:t>Aantal </a:t>
            </a:r>
            <a:r>
              <a:rPr lang="nl-BE" sz="1400" dirty="0" err="1"/>
              <a:t>knd</a:t>
            </a:r>
            <a:r>
              <a:rPr lang="nl-BE" sz="1400" dirty="0"/>
              <a:t> in leefgroep</a:t>
            </a:r>
            <a:endParaRPr lang="nl-NL" sz="1400" dirty="0"/>
          </a:p>
        </p:txBody>
      </p:sp>
      <p:sp>
        <p:nvSpPr>
          <p:cNvPr id="13" name="Tekstvak 12"/>
          <p:cNvSpPr txBox="1"/>
          <p:nvPr/>
        </p:nvSpPr>
        <p:spPr>
          <a:xfrm>
            <a:off x="6083980" y="5238913"/>
            <a:ext cx="214448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l-BE" sz="1400" dirty="0"/>
              <a:t>Aantal </a:t>
            </a:r>
            <a:r>
              <a:rPr lang="nl-BE" sz="1400" dirty="0" err="1"/>
              <a:t>knd</a:t>
            </a:r>
            <a:r>
              <a:rPr lang="nl-BE" sz="1400" dirty="0"/>
              <a:t> in leefgroep</a:t>
            </a:r>
            <a:endParaRPr lang="nl-NL" sz="1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23</a:t>
            </a:fld>
            <a:endParaRPr lang="nl-NL" altLang="nl-NL"/>
          </a:p>
        </p:txBody>
      </p:sp>
      <p:sp>
        <p:nvSpPr>
          <p:cNvPr id="14" name="Tekstvak 4"/>
          <p:cNvSpPr txBox="1">
            <a:spLocks noChangeArrowheads="1"/>
          </p:cNvSpPr>
          <p:nvPr/>
        </p:nvSpPr>
        <p:spPr bwMode="auto">
          <a:xfrm>
            <a:off x="2001837" y="611982"/>
            <a:ext cx="7142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Factoren die proceskwaliteit wel/niet beïnvloeden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(obv multivariate analyses)</a:t>
            </a:r>
            <a:endParaRPr lang="nl-NL" sz="24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678" name="Tekstvak 4"/>
          <p:cNvSpPr txBox="1">
            <a:spLocks noChangeArrowheads="1"/>
          </p:cNvSpPr>
          <p:nvPr/>
        </p:nvSpPr>
        <p:spPr bwMode="auto">
          <a:xfrm>
            <a:off x="2001836" y="1788754"/>
            <a:ext cx="7142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latin typeface="Arial" panose="020B0604020202020204" pitchFamily="34" charset="0"/>
              </a:rPr>
              <a:t>Illustratie invloed </a:t>
            </a:r>
            <a:r>
              <a:rPr lang="nl-NL" altLang="nl-NL" sz="2400" dirty="0">
                <a:solidFill>
                  <a:schemeClr val="accent1"/>
                </a:solidFill>
                <a:latin typeface="Arial" panose="020B0604020202020204" pitchFamily="34" charset="0"/>
              </a:rPr>
              <a:t>groepsgrootte </a:t>
            </a:r>
            <a:r>
              <a:rPr lang="nl-NL" altLang="nl-NL" sz="2400" dirty="0">
                <a:latin typeface="Arial" panose="020B0604020202020204" pitchFamily="34" charset="0"/>
              </a:rPr>
              <a:t>op Welbevinden en Betrokkenheid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Afbeelding 4" descr="tekstinopdrachtvan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6048375"/>
            <a:ext cx="2578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Tekstvak 4"/>
          <p:cNvSpPr txBox="1">
            <a:spLocks noChangeArrowheads="1"/>
          </p:cNvSpPr>
          <p:nvPr/>
        </p:nvSpPr>
        <p:spPr bwMode="auto">
          <a:xfrm>
            <a:off x="1952171" y="1805674"/>
            <a:ext cx="7142163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Aantal kinderen per begeleider</a:t>
            </a:r>
          </a:p>
          <a:p>
            <a:pPr marL="114300" indent="-342900">
              <a:spcBef>
                <a:spcPts val="0"/>
              </a:spcBef>
              <a:spcAft>
                <a:spcPts val="600"/>
              </a:spcAft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variatie, niet altijd duidelijke of significante trend</a:t>
            </a:r>
          </a:p>
          <a:p>
            <a:pPr marL="114300" indent="-342900">
              <a:spcBef>
                <a:spcPts val="0"/>
              </a:spcBef>
              <a:spcAft>
                <a:spcPts val="600"/>
              </a:spcAft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voor groepsopvang minder duidelijk en rechtlijnig patroon</a:t>
            </a:r>
            <a:endParaRPr lang="nl-NL" altLang="nl-NL" sz="2400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5" name="Afbeelding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713" y="3114588"/>
            <a:ext cx="6555581" cy="3542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/>
        </p:nvSpPr>
        <p:spPr>
          <a:xfrm>
            <a:off x="1952171" y="3027177"/>
            <a:ext cx="7142162" cy="38984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0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Illustratie invloed op emotionele en educatie ondersteuning</a:t>
            </a:r>
            <a:endParaRPr lang="nl-NL" sz="20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>
                <a:latin typeface="Arial" charset="0"/>
                <a:ea typeface="Arial" charset="0"/>
                <a:cs typeface="Arial" charset="0"/>
              </a:rPr>
              <a:pPr>
                <a:defRPr/>
              </a:pPr>
              <a:t>24</a:t>
            </a:fld>
            <a:endParaRPr lang="nl-NL" altLang="nl-NL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kstvak 4"/>
          <p:cNvSpPr txBox="1">
            <a:spLocks noChangeArrowheads="1"/>
          </p:cNvSpPr>
          <p:nvPr/>
        </p:nvSpPr>
        <p:spPr bwMode="auto">
          <a:xfrm>
            <a:off x="2001837" y="611982"/>
            <a:ext cx="7142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Factoren die proceskwaliteit wel/niet beïnvloeden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(obv multivariate analyses)</a:t>
            </a:r>
            <a:endParaRPr lang="nl-NL" sz="24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783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afiek 6"/>
          <p:cNvGraphicFramePr/>
          <p:nvPr>
            <p:extLst>
              <p:ext uri="{D42A27DB-BD31-4B8C-83A1-F6EECF244321}">
                <p14:modId xmlns:p14="http://schemas.microsoft.com/office/powerpoint/2010/main" val="2296458595"/>
              </p:ext>
            </p:extLst>
          </p:nvPr>
        </p:nvGraphicFramePr>
        <p:xfrm>
          <a:off x="1990725" y="1921397"/>
          <a:ext cx="6881131" cy="4538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4038" name="Tekstvak 4"/>
          <p:cNvSpPr txBox="1">
            <a:spLocks noChangeArrowheads="1"/>
          </p:cNvSpPr>
          <p:nvPr/>
        </p:nvSpPr>
        <p:spPr bwMode="auto">
          <a:xfrm>
            <a:off x="1990725" y="1459732"/>
            <a:ext cx="7142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chemeClr val="accent1"/>
                </a:solidFill>
                <a:latin typeface="Arial" panose="020B0604020202020204" pitchFamily="34" charset="0"/>
              </a:rPr>
              <a:t>Tijdstip</a:t>
            </a:r>
            <a:r>
              <a:rPr lang="nl-NL" altLang="nl-NL" sz="2400" dirty="0">
                <a:latin typeface="Arial" panose="020B0604020202020204" pitchFamily="34" charset="0"/>
              </a:rPr>
              <a:t> in voormiddag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25</a:t>
            </a:fld>
            <a:endParaRPr lang="nl-NL" altLang="nl-NL"/>
          </a:p>
        </p:txBody>
      </p:sp>
      <p:sp>
        <p:nvSpPr>
          <p:cNvPr id="9" name="Tekstvak 4"/>
          <p:cNvSpPr txBox="1">
            <a:spLocks noChangeArrowheads="1"/>
          </p:cNvSpPr>
          <p:nvPr/>
        </p:nvSpPr>
        <p:spPr bwMode="auto">
          <a:xfrm>
            <a:off x="2001837" y="611982"/>
            <a:ext cx="7142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Factoren die proceskwaliteit wel/niet beïnvloeden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(obv multivariate analyses)</a:t>
            </a:r>
            <a:endParaRPr lang="nl-NL" sz="24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8" name="Tekstvak 4"/>
          <p:cNvSpPr txBox="1">
            <a:spLocks noChangeArrowheads="1"/>
          </p:cNvSpPr>
          <p:nvPr/>
        </p:nvSpPr>
        <p:spPr bwMode="auto">
          <a:xfrm>
            <a:off x="2001837" y="1611492"/>
            <a:ext cx="7142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chemeClr val="accent1"/>
                </a:solidFill>
                <a:latin typeface="Arial" panose="020B0604020202020204" pitchFamily="34" charset="0"/>
              </a:rPr>
              <a:t>Type activiteit </a:t>
            </a:r>
            <a:r>
              <a:rPr lang="nl-NL" altLang="nl-NL" sz="2000" dirty="0">
                <a:latin typeface="Arial" panose="020B0604020202020204" pitchFamily="34" charset="0"/>
              </a:rPr>
              <a:t>(</a:t>
            </a:r>
            <a:r>
              <a:rPr lang="nl-NL" altLang="nl-NL" sz="2000" dirty="0" err="1">
                <a:latin typeface="Arial" panose="020B0604020202020204" pitchFamily="34" charset="0"/>
              </a:rPr>
              <a:t>vb</a:t>
            </a:r>
            <a:r>
              <a:rPr lang="nl-NL" altLang="nl-NL" sz="2000" dirty="0">
                <a:latin typeface="Arial" panose="020B0604020202020204" pitchFamily="34" charset="0"/>
              </a:rPr>
              <a:t> babygroep)</a:t>
            </a:r>
          </a:p>
        </p:txBody>
      </p:sp>
      <p:graphicFrame>
        <p:nvGraphicFramePr>
          <p:cNvPr id="8" name="Grafiek 7"/>
          <p:cNvGraphicFramePr/>
          <p:nvPr>
            <p:extLst>
              <p:ext uri="{D42A27DB-BD31-4B8C-83A1-F6EECF244321}">
                <p14:modId xmlns:p14="http://schemas.microsoft.com/office/powerpoint/2010/main" val="1942749841"/>
              </p:ext>
            </p:extLst>
          </p:nvPr>
        </p:nvGraphicFramePr>
        <p:xfrm>
          <a:off x="2001837" y="2218347"/>
          <a:ext cx="6551391" cy="4423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26</a:t>
            </a:fld>
            <a:endParaRPr lang="nl-NL" altLang="nl-NL"/>
          </a:p>
        </p:txBody>
      </p:sp>
      <p:sp>
        <p:nvSpPr>
          <p:cNvPr id="9" name="Tekstvak 4"/>
          <p:cNvSpPr txBox="1">
            <a:spLocks noChangeArrowheads="1"/>
          </p:cNvSpPr>
          <p:nvPr/>
        </p:nvSpPr>
        <p:spPr bwMode="auto">
          <a:xfrm>
            <a:off x="2001837" y="611982"/>
            <a:ext cx="7142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Factoren die proceskwaliteit wel/niet beïnvloeden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(obv multivariate analyses)</a:t>
            </a:r>
            <a:endParaRPr lang="nl-NL" sz="24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440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27</a:t>
            </a:fld>
            <a:endParaRPr lang="nl-NL" altLang="nl-NL"/>
          </a:p>
        </p:txBody>
      </p:sp>
      <p:graphicFrame>
        <p:nvGraphicFramePr>
          <p:cNvPr id="9" name="Grafiek 8"/>
          <p:cNvGraphicFramePr/>
          <p:nvPr/>
        </p:nvGraphicFramePr>
        <p:xfrm>
          <a:off x="2097405" y="2200173"/>
          <a:ext cx="6708004" cy="430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Tekstvak 4"/>
          <p:cNvSpPr txBox="1">
            <a:spLocks noChangeArrowheads="1"/>
          </p:cNvSpPr>
          <p:nvPr/>
        </p:nvSpPr>
        <p:spPr bwMode="auto">
          <a:xfrm>
            <a:off x="2001837" y="611982"/>
            <a:ext cx="7142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Factoren die proceskwaliteit wel/niet beïnvloeden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(obv multivariate analyses)</a:t>
            </a:r>
            <a:endParaRPr lang="nl-NL" sz="24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kstvak 4"/>
          <p:cNvSpPr txBox="1">
            <a:spLocks noChangeArrowheads="1"/>
          </p:cNvSpPr>
          <p:nvPr/>
        </p:nvSpPr>
        <p:spPr bwMode="auto">
          <a:xfrm>
            <a:off x="2001837" y="1611492"/>
            <a:ext cx="7142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chemeClr val="accent1"/>
                </a:solidFill>
                <a:latin typeface="Arial" panose="020B0604020202020204" pitchFamily="34" charset="0"/>
              </a:rPr>
              <a:t>Type activiteit </a:t>
            </a:r>
            <a:r>
              <a:rPr lang="nl-NL" altLang="nl-NL" sz="2000" dirty="0">
                <a:latin typeface="Arial" panose="020B0604020202020204" pitchFamily="34" charset="0"/>
              </a:rPr>
              <a:t>(</a:t>
            </a:r>
            <a:r>
              <a:rPr lang="nl-NL" altLang="nl-NL" sz="2000" dirty="0" err="1">
                <a:latin typeface="Arial" panose="020B0604020202020204" pitchFamily="34" charset="0"/>
              </a:rPr>
              <a:t>vb</a:t>
            </a:r>
            <a:r>
              <a:rPr lang="nl-NL" altLang="nl-NL" sz="2000" dirty="0">
                <a:latin typeface="Arial" panose="020B0604020202020204" pitchFamily="34" charset="0"/>
              </a:rPr>
              <a:t> peutergroep)</a:t>
            </a:r>
          </a:p>
        </p:txBody>
      </p:sp>
    </p:spTree>
    <p:extLst>
      <p:ext uri="{BB962C8B-B14F-4D97-AF65-F5344CB8AC3E}">
        <p14:creationId xmlns:p14="http://schemas.microsoft.com/office/powerpoint/2010/main" val="1078483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Afbeelding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511" y="2073157"/>
            <a:ext cx="5560448" cy="4576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28</a:t>
            </a:fld>
            <a:endParaRPr lang="nl-NL" altLang="nl-NL"/>
          </a:p>
        </p:txBody>
      </p:sp>
      <p:sp>
        <p:nvSpPr>
          <p:cNvPr id="10" name="Tekstvak 4"/>
          <p:cNvSpPr txBox="1">
            <a:spLocks noChangeArrowheads="1"/>
          </p:cNvSpPr>
          <p:nvPr/>
        </p:nvSpPr>
        <p:spPr bwMode="auto">
          <a:xfrm>
            <a:off x="2001837" y="611982"/>
            <a:ext cx="7142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Factoren die proceskwaliteit wel/niet beïnvloeden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(obv multivariate analyses)</a:t>
            </a:r>
            <a:endParaRPr lang="nl-NL" sz="24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kstvak 4"/>
          <p:cNvSpPr txBox="1">
            <a:spLocks noChangeArrowheads="1"/>
          </p:cNvSpPr>
          <p:nvPr/>
        </p:nvSpPr>
        <p:spPr bwMode="auto">
          <a:xfrm>
            <a:off x="2001837" y="1611492"/>
            <a:ext cx="7142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chemeClr val="accent1"/>
                </a:solidFill>
                <a:latin typeface="Arial" panose="020B0604020202020204" pitchFamily="34" charset="0"/>
              </a:rPr>
              <a:t>Variatie in ervaringsgebieden</a:t>
            </a:r>
            <a:endParaRPr lang="nl-NL" altLang="nl-NL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8678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29</a:t>
            </a:fld>
            <a:endParaRPr lang="nl-NL" altLang="nl-NL"/>
          </a:p>
        </p:txBody>
      </p:sp>
      <p:sp>
        <p:nvSpPr>
          <p:cNvPr id="10" name="Tekstvak 4"/>
          <p:cNvSpPr txBox="1">
            <a:spLocks noChangeArrowheads="1"/>
          </p:cNvSpPr>
          <p:nvPr/>
        </p:nvSpPr>
        <p:spPr bwMode="auto">
          <a:xfrm>
            <a:off x="2001837" y="611982"/>
            <a:ext cx="7142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Factoren die proceskwaliteit wel/niet beïnvloeden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(obv multivariate analyses)</a:t>
            </a:r>
            <a:endParaRPr lang="nl-NL" sz="24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kstvak 4"/>
          <p:cNvSpPr txBox="1">
            <a:spLocks noChangeArrowheads="1"/>
          </p:cNvSpPr>
          <p:nvPr/>
        </p:nvSpPr>
        <p:spPr bwMode="auto">
          <a:xfrm>
            <a:off x="2001837" y="1611492"/>
            <a:ext cx="7142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chemeClr val="accent1"/>
                </a:solidFill>
                <a:latin typeface="Arial" panose="020B0604020202020204" pitchFamily="34" charset="0"/>
              </a:rPr>
              <a:t>Wel of niet IKT</a:t>
            </a:r>
            <a:endParaRPr lang="nl-NL" altLang="nl-NL" sz="2000" dirty="0">
              <a:latin typeface="Arial" panose="020B0604020202020204" pitchFamily="34" charset="0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2020906" y="2057499"/>
            <a:ext cx="68892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nl-BE" sz="2000" dirty="0"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Voorzieningen met IKT slagen er in om meer kansengroepen te beriken</a:t>
            </a:r>
          </a:p>
          <a:p>
            <a:pPr marL="342900" indent="-342900">
              <a:buFont typeface="Arial" charset="0"/>
              <a:buChar char="•"/>
            </a:pPr>
            <a:r>
              <a:rPr lang="nl-BE" sz="2000" dirty="0"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Voorzieningen met IKT slagen er in om met anderstalige kinderen een zelde kwaliteitsniveau van interactie te hebben</a:t>
            </a:r>
          </a:p>
        </p:txBody>
      </p:sp>
    </p:spTree>
    <p:extLst>
      <p:ext uri="{BB962C8B-B14F-4D97-AF65-F5344CB8AC3E}">
        <p14:creationId xmlns:p14="http://schemas.microsoft.com/office/powerpoint/2010/main" val="87072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Afbeelding 4" descr="tekstinopdrachtvan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6048375"/>
            <a:ext cx="2578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kstvak 4"/>
          <p:cNvSpPr txBox="1">
            <a:spLocks noChangeArrowheads="1"/>
          </p:cNvSpPr>
          <p:nvPr/>
        </p:nvSpPr>
        <p:spPr bwMode="auto">
          <a:xfrm>
            <a:off x="1923376" y="1000062"/>
            <a:ext cx="7142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Opzet nulmeting: Steekproef</a:t>
            </a: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489832"/>
              </p:ext>
            </p:extLst>
          </p:nvPr>
        </p:nvGraphicFramePr>
        <p:xfrm>
          <a:off x="2073055" y="2324095"/>
          <a:ext cx="6701977" cy="1462928"/>
        </p:xfrm>
        <a:graphic>
          <a:graphicData uri="http://schemas.openxmlformats.org/drawingml/2006/table">
            <a:tbl>
              <a:tblPr/>
              <a:tblGrid>
                <a:gridCol w="1288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0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0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60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796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Zelfstandige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KDV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Erkende KDV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Aangesloten OO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Zelfst</a:t>
                      </a:r>
                      <a:endParaRPr kumimoji="0" lang="nl-NL" altLang="nl-NL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OO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TOTAAL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1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# Contact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141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118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188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264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711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1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# Akkoord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100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400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1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% Weiger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17%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9%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21%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43%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MS PGothic" pitchFamily="34" charset="-128"/>
                        </a:rPr>
                        <a:t>25%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1976803" y="1769998"/>
            <a:ext cx="70353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dirty="0"/>
              <a:t>Steekproef: 400 leefgroepen uit 400 verschillende opvanglocaties</a:t>
            </a:r>
            <a:endParaRPr lang="nl-NL" sz="2000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3</a:t>
            </a:fld>
            <a:endParaRPr lang="nl-NL" altLang="nl-N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/>
          <p:cNvSpPr/>
          <p:nvPr/>
        </p:nvSpPr>
        <p:spPr>
          <a:xfrm>
            <a:off x="2117158" y="2057499"/>
            <a:ext cx="68892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2000" dirty="0"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Multivariaat = alle factoren in één model</a:t>
            </a:r>
          </a:p>
          <a:p>
            <a:r>
              <a:rPr lang="nl-BE" sz="2000" dirty="0"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Alle structurele kwaliteitskenmerken samen verklaren (*):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13% </a:t>
            </a:r>
            <a:r>
              <a:rPr lang="nl-BE" sz="2000" dirty="0"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van de variatie in welbevinden en betrokkenheid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Een </a:t>
            </a:r>
            <a:r>
              <a:rPr lang="nl-BE" sz="20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kwart tot een derde </a:t>
            </a:r>
            <a:r>
              <a:rPr lang="nl-BE" sz="2000" dirty="0"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van de variatie in emotionele en educatieve ondersteuning in de gezinsopvang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Een </a:t>
            </a:r>
            <a:r>
              <a:rPr lang="nl-BE" sz="20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kwart tot de helft </a:t>
            </a:r>
            <a:r>
              <a:rPr lang="nl-BE" sz="2000" dirty="0"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van de variatie in emotionele en educatieve ondersteuning in de groepsopvang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Tot 15% </a:t>
            </a:r>
            <a:r>
              <a:rPr lang="nl-BE" sz="2000" dirty="0"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van de variatie in de kwaliteit van de omgeving.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30</a:t>
            </a:fld>
            <a:endParaRPr lang="nl-NL" altLang="nl-NL"/>
          </a:p>
        </p:txBody>
      </p:sp>
      <p:sp>
        <p:nvSpPr>
          <p:cNvPr id="12" name="Tekstvak 4"/>
          <p:cNvSpPr txBox="1">
            <a:spLocks noChangeArrowheads="1"/>
          </p:cNvSpPr>
          <p:nvPr/>
        </p:nvSpPr>
        <p:spPr bwMode="auto">
          <a:xfrm>
            <a:off x="2001837" y="611982"/>
            <a:ext cx="7142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Factoren die proceskwaliteit wel/niet beïnvloeden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(obv multivariate analyses)</a:t>
            </a:r>
            <a:endParaRPr lang="nl-NL" sz="24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1571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/>
          <p:cNvSpPr/>
          <p:nvPr/>
        </p:nvSpPr>
        <p:spPr>
          <a:xfrm>
            <a:off x="2117158" y="2057499"/>
            <a:ext cx="68892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2000" dirty="0"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Multivariaat = alle factoren in één model</a:t>
            </a:r>
          </a:p>
          <a:p>
            <a:pPr marL="342900" indent="-342900">
              <a:buFont typeface="Arial" charset="0"/>
              <a:buChar char="•"/>
            </a:pPr>
            <a:r>
              <a:rPr lang="nl-BE" sz="2000" dirty="0"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Eerder matige verbanden – niet te verwaarlozen maar ook niet alles bepalend</a:t>
            </a:r>
          </a:p>
          <a:p>
            <a:pPr marL="342900" indent="-342900">
              <a:buFont typeface="Arial" charset="0"/>
              <a:buChar char="•"/>
            </a:pPr>
            <a:r>
              <a:rPr lang="nl-BE" sz="2000" dirty="0">
                <a:latin typeface="Arial" charset="0"/>
                <a:ea typeface="Arial" charset="0"/>
                <a:cs typeface="Arial" charset="0"/>
                <a:sym typeface="Wingdings" panose="05000000000000000000" pitchFamily="2" charset="2"/>
              </a:rPr>
              <a:t>Alle structurele verbanden zijn samen een kluwen en dit kluwen maakt verschil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31</a:t>
            </a:fld>
            <a:endParaRPr lang="nl-NL" altLang="nl-NL"/>
          </a:p>
        </p:txBody>
      </p:sp>
      <p:sp>
        <p:nvSpPr>
          <p:cNvPr id="12" name="Tekstvak 4"/>
          <p:cNvSpPr txBox="1">
            <a:spLocks noChangeArrowheads="1"/>
          </p:cNvSpPr>
          <p:nvPr/>
        </p:nvSpPr>
        <p:spPr bwMode="auto">
          <a:xfrm>
            <a:off x="2001837" y="611982"/>
            <a:ext cx="7142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Factoren die proceskwaliteit wel/niet beïnvloeden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nl-BE" sz="24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(obv multivariate analyses)</a:t>
            </a:r>
            <a:endParaRPr lang="nl-NL" sz="24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116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/>
          <p:cNvSpPr/>
          <p:nvPr/>
        </p:nvSpPr>
        <p:spPr>
          <a:xfrm>
            <a:off x="2069645" y="943986"/>
            <a:ext cx="68035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nl-BE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Besluiten voor praktijk en beleid (1/3)</a:t>
            </a:r>
            <a:endParaRPr lang="nl-NL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069645" y="1843950"/>
            <a:ext cx="68892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altLang="nl-NL" sz="2000" dirty="0">
                <a:latin typeface="Arial" charset="0"/>
                <a:ea typeface="Arial" charset="0"/>
                <a:cs typeface="Arial" charset="0"/>
              </a:rPr>
              <a:t>Matig tot goede kwaliteit voor Welbevinden en Emotionele ondersteuning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2000" dirty="0">
                <a:latin typeface="Arial" charset="0"/>
                <a:ea typeface="Arial" charset="0"/>
                <a:cs typeface="Arial" charset="0"/>
              </a:rPr>
              <a:t>Ruimte voor verbetering voor Betrokkenheid en Educatieve ondersteuning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2000" dirty="0">
                <a:latin typeface="Arial" charset="0"/>
                <a:ea typeface="Arial" charset="0"/>
                <a:cs typeface="Arial" charset="0"/>
              </a:rPr>
              <a:t>Gezins- en groepsopvang evenwaardig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2000" dirty="0">
                <a:latin typeface="Arial" charset="0"/>
                <a:ea typeface="Arial" charset="0"/>
                <a:cs typeface="Arial" charset="0"/>
              </a:rPr>
              <a:t>Aandacht nodig voor omgeving (vooral voor basisaanbod)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2000" dirty="0">
                <a:latin typeface="Arial" charset="0"/>
                <a:ea typeface="Arial" charset="0"/>
                <a:cs typeface="Arial" charset="0"/>
              </a:rPr>
              <a:t>Aandacht nodig voor maatschappelijke diversiteit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2000" dirty="0">
                <a:latin typeface="Arial" charset="0"/>
                <a:ea typeface="Arial" charset="0"/>
                <a:cs typeface="Arial" charset="0"/>
              </a:rPr>
              <a:t>Aandacht nodig voor communicatie met ouders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2000" dirty="0">
                <a:latin typeface="Arial" charset="0"/>
                <a:ea typeface="Arial" charset="0"/>
                <a:cs typeface="Arial" charset="0"/>
              </a:rPr>
              <a:t>Aandacht nodig voor taal(ondersteuning)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>
                <a:latin typeface="Arial" charset="0"/>
                <a:ea typeface="Arial" charset="0"/>
                <a:cs typeface="Arial" charset="0"/>
              </a:rPr>
              <a:pPr>
                <a:defRPr/>
              </a:pPr>
              <a:t>32</a:t>
            </a:fld>
            <a:endParaRPr lang="nl-NL" altLang="nl-NL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753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/>
          <p:cNvSpPr/>
          <p:nvPr/>
        </p:nvSpPr>
        <p:spPr>
          <a:xfrm>
            <a:off x="2069645" y="1920895"/>
            <a:ext cx="68892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2000" dirty="0">
                <a:latin typeface="Arial" charset="0"/>
                <a:ea typeface="Arial" charset="0"/>
                <a:cs typeface="Arial" charset="0"/>
              </a:rPr>
              <a:t>Diversiteit aan ervaringsgebieden is goed, maar grote verschillen tussen leefgroepen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altLang="nl-NL" sz="2000" dirty="0">
                <a:latin typeface="Arial" charset="0"/>
                <a:ea typeface="Arial" charset="0"/>
                <a:cs typeface="Arial" charset="0"/>
              </a:rPr>
              <a:t>Variatie aan ervaringsgebieden is belangrijk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altLang="nl-NL" sz="2000" dirty="0">
                <a:latin typeface="Arial" charset="0"/>
                <a:ea typeface="Arial" charset="0"/>
                <a:cs typeface="Arial" charset="0"/>
              </a:rPr>
              <a:t>Structuurkenmerken spelen een rol, maar niet makkelijk om afzonderlijke delen te zien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altLang="nl-NL" sz="2000" dirty="0">
                <a:latin typeface="Arial" charset="0"/>
                <a:ea typeface="Arial" charset="0"/>
                <a:cs typeface="Arial" charset="0"/>
              </a:rPr>
              <a:t>Aandacht nodig voor groepsgrootte en aantal kinderen per begeleider (maar niet lineair)</a:t>
            </a:r>
            <a:endParaRPr lang="nl-NL" altLang="nl-NL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altLang="nl-NL" sz="2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>
                <a:latin typeface="Arial" charset="0"/>
                <a:ea typeface="Arial" charset="0"/>
                <a:cs typeface="Arial" charset="0"/>
              </a:rPr>
              <a:pPr>
                <a:defRPr/>
              </a:pPr>
              <a:t>33</a:t>
            </a:fld>
            <a:endParaRPr lang="nl-NL" altLang="nl-NL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2069645" y="943986"/>
            <a:ext cx="68035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nl-BE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Besluiten voor praktijk en beleid (2/3)</a:t>
            </a:r>
            <a:endParaRPr lang="nl-NL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9652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Afbeelding 5" descr="bandjePP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hoek 2"/>
          <p:cNvSpPr/>
          <p:nvPr/>
        </p:nvSpPr>
        <p:spPr>
          <a:xfrm>
            <a:off x="2069645" y="1895991"/>
            <a:ext cx="68892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2000" dirty="0">
                <a:latin typeface="Arial" charset="0"/>
                <a:ea typeface="Arial" charset="0"/>
                <a:cs typeface="Arial" charset="0"/>
              </a:rPr>
              <a:t>Beter benutten van alle momenten, dus ook zorgmomenten en vrij spel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altLang="nl-NL" sz="2000" dirty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nl-BE" sz="20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nl-BE" sz="2000" i="1" dirty="0">
                <a:latin typeface="Arial" charset="0"/>
                <a:ea typeface="Arial" charset="0"/>
                <a:cs typeface="Arial" charset="0"/>
              </a:rPr>
              <a:t>Niet de bedoeling dat opvang moet verschoolsen of dat er meer geleide activiteiten moeten zijn … maar men laat kansen liggen bij niet-geleide activiteiten </a:t>
            </a: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“</a:t>
            </a:r>
            <a:endParaRPr lang="nl-NL" sz="2000" dirty="0">
              <a:latin typeface="Arial" charset="0"/>
              <a:ea typeface="Arial" charset="0"/>
              <a:cs typeface="Arial" charset="0"/>
            </a:endParaRPr>
          </a:p>
          <a:p>
            <a:endParaRPr lang="nl-NL" altLang="nl-NL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altLang="nl-NL" sz="2000" dirty="0">
                <a:latin typeface="Arial" charset="0"/>
                <a:ea typeface="Arial" charset="0"/>
                <a:cs typeface="Arial" charset="0"/>
              </a:rPr>
              <a:t>Aandacht nodig voor opleiding, vorming en ondersteuning: kinderopvang is mensenwerk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altLang="nl-NL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>
                <a:latin typeface="Arial" charset="0"/>
                <a:ea typeface="Arial" charset="0"/>
                <a:cs typeface="Arial" charset="0"/>
              </a:rPr>
              <a:pPr>
                <a:defRPr/>
              </a:pPr>
              <a:t>34</a:t>
            </a:fld>
            <a:endParaRPr lang="nl-NL" altLang="nl-NL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2069645" y="943986"/>
            <a:ext cx="68035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nl-BE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Besluiten voor praktijk en beleid (3/3)</a:t>
            </a:r>
            <a:endParaRPr lang="nl-NL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55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Afbeelding 4" descr="tekstinopdrachtvan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6048375"/>
            <a:ext cx="2578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kstvak 4"/>
          <p:cNvSpPr txBox="1">
            <a:spLocks noChangeArrowheads="1"/>
          </p:cNvSpPr>
          <p:nvPr/>
        </p:nvSpPr>
        <p:spPr bwMode="auto">
          <a:xfrm>
            <a:off x="2085472" y="1103053"/>
            <a:ext cx="7142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Opzet nulmeting: verloop bezoek </a:t>
            </a: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472" y="1690547"/>
            <a:ext cx="6798752" cy="4102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63779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Afbeelding 4" descr="tekstinopdrachtvan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6048375"/>
            <a:ext cx="2578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kstvak 4"/>
          <p:cNvSpPr txBox="1">
            <a:spLocks noChangeArrowheads="1"/>
          </p:cNvSpPr>
          <p:nvPr/>
        </p:nvSpPr>
        <p:spPr bwMode="auto">
          <a:xfrm>
            <a:off x="1990725" y="995363"/>
            <a:ext cx="7142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NL" sz="2400" dirty="0">
                <a:solidFill>
                  <a:srgbClr val="4F81BD"/>
                </a:solidFill>
                <a:latin typeface="Arial" charset="0"/>
                <a:ea typeface="Arial" charset="0"/>
                <a:cs typeface="Arial" charset="0"/>
              </a:rPr>
              <a:t>Nulmeting: respons en data</a:t>
            </a:r>
            <a:endParaRPr lang="nl-NL" altLang="nl-NL" sz="2400" dirty="0">
              <a:solidFill>
                <a:srgbClr val="4F81BD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343" name="Tekstvak 3"/>
          <p:cNvSpPr txBox="1">
            <a:spLocks noChangeArrowheads="1"/>
          </p:cNvSpPr>
          <p:nvPr/>
        </p:nvSpPr>
        <p:spPr bwMode="auto">
          <a:xfrm>
            <a:off x="1990725" y="1884740"/>
            <a:ext cx="6734908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Aft>
                <a:spcPts val="600"/>
              </a:spcAft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Aantal geobserveerde kinderen via ZIKO = </a:t>
            </a:r>
            <a:r>
              <a:rPr lang="nl-BE" sz="20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6.578</a:t>
            </a: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 (25% baby’s en kruipers, 75% peuters)</a:t>
            </a:r>
          </a:p>
          <a:p>
            <a:pPr>
              <a:spcAft>
                <a:spcPts val="600"/>
              </a:spcAft>
            </a:pPr>
            <a:r>
              <a:rPr lang="nl-BE" sz="20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684</a:t>
            </a: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 cycli CLASS infant in 167 leefgroepen/locaties en </a:t>
            </a:r>
            <a:r>
              <a:rPr lang="nl-BE" sz="20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919</a:t>
            </a: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 cycli CLASS TODDLER in 233 leefgroepen/locaties</a:t>
            </a:r>
          </a:p>
          <a:p>
            <a:pPr>
              <a:spcAft>
                <a:spcPts val="600"/>
              </a:spcAft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Aantal deelnemende ouders = </a:t>
            </a:r>
            <a:r>
              <a:rPr lang="nl-BE" sz="20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3.172</a:t>
            </a: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 (v/d bevraagde 4.892 = respons 64,8%)</a:t>
            </a:r>
          </a:p>
          <a:p>
            <a:pPr>
              <a:spcAft>
                <a:spcPts val="600"/>
              </a:spcAft>
            </a:pPr>
            <a:r>
              <a:rPr lang="nl-BE" sz="20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400 </a:t>
            </a: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omgevingsschalen en </a:t>
            </a:r>
            <a:r>
              <a:rPr lang="nl-BE" sz="20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1170 </a:t>
            </a: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activiteitenlijsten, bijna steeds binnen</a:t>
            </a:r>
          </a:p>
          <a:p>
            <a:pPr>
              <a:spcAft>
                <a:spcPts val="600"/>
              </a:spcAft>
            </a:pP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Aantal contextvragenlijsten = </a:t>
            </a:r>
            <a:r>
              <a:rPr lang="nl-BE" sz="20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375 </a:t>
            </a:r>
            <a:r>
              <a:rPr lang="nl-BE" sz="2000" dirty="0">
                <a:latin typeface="Arial" charset="0"/>
                <a:ea typeface="Arial" charset="0"/>
                <a:cs typeface="Arial" charset="0"/>
              </a:rPr>
              <a:t>(25 missings) – 93,8% respons</a:t>
            </a: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>
                <a:latin typeface="Arial" charset="0"/>
                <a:ea typeface="Arial" charset="0"/>
                <a:cs typeface="Arial" charset="0"/>
              </a:rPr>
              <a:pPr>
                <a:defRPr/>
              </a:pPr>
              <a:t>5</a:t>
            </a:fld>
            <a:endParaRPr lang="nl-NL" altLang="nl-NL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Afbeelding 4" descr="tekstinopdrachtvan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9038" y="6048375"/>
            <a:ext cx="25781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kstvak 3"/>
          <p:cNvSpPr txBox="1">
            <a:spLocks noChangeArrowheads="1"/>
          </p:cNvSpPr>
          <p:nvPr/>
        </p:nvSpPr>
        <p:spPr bwMode="auto">
          <a:xfrm>
            <a:off x="1957753" y="1553919"/>
            <a:ext cx="714216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>
              <a:spcBef>
                <a:spcPct val="0"/>
              </a:spcBef>
              <a:buFont typeface="+mj-lt"/>
              <a:buAutoNum type="arabicPeriod"/>
            </a:pPr>
            <a:r>
              <a:rPr lang="nl-NL" altLang="nl-NL" sz="2400" dirty="0">
                <a:latin typeface="Arial" charset="0"/>
                <a:ea typeface="Arial" charset="0"/>
                <a:cs typeface="Arial" charset="0"/>
              </a:rPr>
              <a:t>Schets resultaten per dimensie:</a:t>
            </a:r>
          </a:p>
          <a:p>
            <a:pPr>
              <a:spcBef>
                <a:spcPct val="0"/>
              </a:spcBef>
              <a:buNone/>
            </a:pPr>
            <a:r>
              <a:rPr lang="nl-BE" sz="20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Resultaten gewogen a rato voorkomen voorzieningstype!</a:t>
            </a:r>
            <a:endParaRPr lang="nl-NL" altLang="nl-NL" sz="20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  <a:p>
            <a:pPr marL="1314450" lvl="1" indent="-571500">
              <a:spcBef>
                <a:spcPct val="0"/>
              </a:spcBef>
            </a:pPr>
            <a:r>
              <a:rPr lang="nl-BE" altLang="nl-NL" sz="2000" dirty="0">
                <a:latin typeface="Arial" charset="0"/>
                <a:ea typeface="Arial" charset="0"/>
                <a:cs typeface="Arial" charset="0"/>
              </a:rPr>
              <a:t>Welbevinden en Betrokkenheid</a:t>
            </a:r>
          </a:p>
          <a:p>
            <a:pPr marL="1314450" lvl="1" indent="-571500">
              <a:spcBef>
                <a:spcPct val="0"/>
              </a:spcBef>
            </a:pPr>
            <a:r>
              <a:rPr lang="nl-BE" altLang="nl-NL" sz="2000" dirty="0">
                <a:latin typeface="Arial" charset="0"/>
                <a:ea typeface="Arial" charset="0"/>
                <a:cs typeface="Arial" charset="0"/>
              </a:rPr>
              <a:t>Emotionele en educatieve ondersteuning</a:t>
            </a:r>
          </a:p>
          <a:p>
            <a:pPr marL="1314450" lvl="1" indent="-571500">
              <a:spcBef>
                <a:spcPct val="0"/>
              </a:spcBef>
            </a:pPr>
            <a:r>
              <a:rPr lang="nl-BE" altLang="nl-NL" sz="2000" dirty="0">
                <a:latin typeface="Arial" charset="0"/>
                <a:ea typeface="Arial" charset="0"/>
                <a:cs typeface="Arial" charset="0"/>
              </a:rPr>
              <a:t>Omgeving: scores omgevingsschaal en bevindingen activiteitenlijsten</a:t>
            </a:r>
          </a:p>
          <a:p>
            <a:pPr marL="1314450" lvl="1" indent="-571500">
              <a:spcBef>
                <a:spcPct val="0"/>
              </a:spcBef>
            </a:pPr>
            <a:r>
              <a:rPr lang="nl-BE" altLang="nl-NL" sz="2000" dirty="0">
                <a:latin typeface="Arial" charset="0"/>
                <a:ea typeface="Arial" charset="0"/>
                <a:cs typeface="Arial" charset="0"/>
              </a:rPr>
              <a:t>Resultaten bevraging ouders</a:t>
            </a:r>
          </a:p>
          <a:p>
            <a:pPr marL="1314450" lvl="1" indent="-571500">
              <a:spcBef>
                <a:spcPct val="0"/>
              </a:spcBef>
            </a:pPr>
            <a:endParaRPr lang="nl-BE" altLang="nl-NL" sz="2400" dirty="0">
              <a:solidFill>
                <a:schemeClr val="accent1"/>
              </a:solidFill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spcBef>
                <a:spcPct val="0"/>
              </a:spcBef>
              <a:buFont typeface="+mj-lt"/>
              <a:buAutoNum type="arabicPeriod" startAt="2"/>
            </a:pPr>
            <a:r>
              <a:rPr lang="nl-BE" altLang="nl-NL" sz="2400" dirty="0">
                <a:latin typeface="Arial" charset="0"/>
                <a:ea typeface="Arial" charset="0"/>
                <a:cs typeface="Arial" charset="0"/>
              </a:rPr>
              <a:t>Synthese over de dimensies heen</a:t>
            </a:r>
            <a:endParaRPr lang="nl-NL" altLang="nl-NL" sz="2400" dirty="0">
              <a:latin typeface="Arial" charset="0"/>
              <a:ea typeface="Arial" charset="0"/>
              <a:cs typeface="Arial" charset="0"/>
            </a:endParaRPr>
          </a:p>
          <a:p>
            <a:pPr marL="571500" indent="-571500">
              <a:spcBef>
                <a:spcPct val="0"/>
              </a:spcBef>
              <a:buFont typeface="+mj-lt"/>
              <a:buAutoNum type="arabicPeriod" startAt="2"/>
            </a:pPr>
            <a:r>
              <a:rPr lang="nl-NL" altLang="nl-NL" sz="2400" dirty="0">
                <a:latin typeface="Arial" charset="0"/>
                <a:ea typeface="Arial" charset="0"/>
                <a:cs typeface="Arial" charset="0"/>
              </a:rPr>
              <a:t>Voorbeelden van beïnvloedende factoren</a:t>
            </a:r>
          </a:p>
          <a:p>
            <a:pPr marL="571500" indent="-571500">
              <a:spcBef>
                <a:spcPct val="0"/>
              </a:spcBef>
              <a:buFont typeface="+mj-lt"/>
              <a:buAutoNum type="arabicPeriod" startAt="2"/>
            </a:pPr>
            <a:r>
              <a:rPr lang="nl-BE" altLang="nl-NL" sz="2400" dirty="0">
                <a:latin typeface="Arial" charset="0"/>
                <a:ea typeface="Arial" charset="0"/>
                <a:cs typeface="Arial" charset="0"/>
              </a:rPr>
              <a:t>Besluiten voor praktijk en beleid</a:t>
            </a:r>
            <a:endParaRPr lang="nl-NL" altLang="nl-NL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Tekstvak 4"/>
          <p:cNvSpPr txBox="1">
            <a:spLocks noChangeArrowheads="1"/>
          </p:cNvSpPr>
          <p:nvPr/>
        </p:nvSpPr>
        <p:spPr bwMode="auto">
          <a:xfrm>
            <a:off x="1990725" y="995363"/>
            <a:ext cx="7142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Inhoud schets resultaten nulmeting</a:t>
            </a:r>
            <a:endParaRPr lang="nl-NL" altLang="nl-NL" sz="2400" dirty="0">
              <a:solidFill>
                <a:srgbClr val="4F81BD"/>
              </a:solidFill>
              <a:latin typeface="Arial" panose="020B0604020202020204" pitchFamily="34" charset="0"/>
            </a:endParaRPr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6</a:t>
            </a:fld>
            <a:endParaRPr lang="nl-NL" alt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kstvak 4"/>
          <p:cNvSpPr txBox="1">
            <a:spLocks noChangeArrowheads="1"/>
          </p:cNvSpPr>
          <p:nvPr/>
        </p:nvSpPr>
        <p:spPr bwMode="auto">
          <a:xfrm>
            <a:off x="2001837" y="918747"/>
            <a:ext cx="7142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Resultaten: Welbevinden en betrokkenheid</a:t>
            </a:r>
          </a:p>
        </p:txBody>
      </p:sp>
      <p:graphicFrame>
        <p:nvGraphicFramePr>
          <p:cNvPr id="7" name="Chart 7"/>
          <p:cNvGraphicFramePr/>
          <p:nvPr>
            <p:extLst>
              <p:ext uri="{D42A27DB-BD31-4B8C-83A1-F6EECF244321}">
                <p14:modId xmlns:p14="http://schemas.microsoft.com/office/powerpoint/2010/main" val="1639594183"/>
              </p:ext>
            </p:extLst>
          </p:nvPr>
        </p:nvGraphicFramePr>
        <p:xfrm>
          <a:off x="2104560" y="1831146"/>
          <a:ext cx="6684962" cy="33344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653013"/>
              </p:ext>
            </p:extLst>
          </p:nvPr>
        </p:nvGraphicFramePr>
        <p:xfrm>
          <a:off x="2303584" y="5282146"/>
          <a:ext cx="6360915" cy="1016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1023">
                  <a:extLst>
                    <a:ext uri="{9D8B030D-6E8A-4147-A177-3AD203B41FA5}">
                      <a16:colId xmlns:a16="http://schemas.microsoft.com/office/drawing/2014/main" val="3722750986"/>
                    </a:ext>
                  </a:extLst>
                </a:gridCol>
                <a:gridCol w="1386642">
                  <a:extLst>
                    <a:ext uri="{9D8B030D-6E8A-4147-A177-3AD203B41FA5}">
                      <a16:colId xmlns:a16="http://schemas.microsoft.com/office/drawing/2014/main" val="1700438604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99350732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41703694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 </a:t>
                      </a:r>
                      <a:endParaRPr lang="nl-NL" sz="1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Gemiddeld</a:t>
                      </a:r>
                      <a:endParaRPr lang="nl-NL" sz="1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Min.</a:t>
                      </a:r>
                      <a:endParaRPr lang="nl-NL" sz="18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8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Max.</a:t>
                      </a:r>
                      <a:endParaRPr lang="nl-NL" sz="18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2939286"/>
                  </a:ext>
                </a:extLst>
              </a:tr>
              <a:tr h="1995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Welbevinden</a:t>
                      </a:r>
                      <a:endParaRPr lang="nl-NL" sz="20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3.36</a:t>
                      </a:r>
                      <a:endParaRPr lang="nl-NL" sz="2000" b="1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2.57</a:t>
                      </a:r>
                      <a:endParaRPr lang="nl-NL" sz="2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4.38</a:t>
                      </a:r>
                      <a:endParaRPr lang="nl-NL" sz="2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52222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Betrokkenheid</a:t>
                      </a:r>
                      <a:endParaRPr lang="nl-NL" sz="2000" b="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2.72</a:t>
                      </a:r>
                      <a:endParaRPr lang="nl-NL" sz="2000" b="1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1.51</a:t>
                      </a:r>
                      <a:endParaRPr lang="nl-NL" sz="2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2000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4.19</a:t>
                      </a:r>
                      <a:endParaRPr lang="nl-NL" sz="20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4858198"/>
                  </a:ext>
                </a:extLst>
              </a:tr>
            </a:tbl>
          </a:graphicData>
        </a:graphic>
      </p:graphicFrame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0468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Tekstvak 4"/>
          <p:cNvSpPr txBox="1">
            <a:spLocks noChangeArrowheads="1"/>
          </p:cNvSpPr>
          <p:nvPr/>
        </p:nvSpPr>
        <p:spPr bwMode="auto">
          <a:xfrm>
            <a:off x="1971223" y="933451"/>
            <a:ext cx="7142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Emotionele &amp; Educatieve ondersteuning: baby’s</a:t>
            </a:r>
          </a:p>
        </p:txBody>
      </p:sp>
      <p:graphicFrame>
        <p:nvGraphicFramePr>
          <p:cNvPr id="8" name="Grafiek 7"/>
          <p:cNvGraphicFramePr/>
          <p:nvPr/>
        </p:nvGraphicFramePr>
        <p:xfrm>
          <a:off x="2124295" y="1739595"/>
          <a:ext cx="6399444" cy="3218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Tekstvak 9"/>
          <p:cNvSpPr txBox="1"/>
          <p:nvPr/>
        </p:nvSpPr>
        <p:spPr>
          <a:xfrm>
            <a:off x="2124294" y="5081478"/>
            <a:ext cx="3418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800" dirty="0">
                <a:latin typeface="Arial" charset="0"/>
                <a:ea typeface="Arial" charset="0"/>
                <a:cs typeface="Arial" charset="0"/>
              </a:rPr>
              <a:t>Gemiddelde EM=3,63</a:t>
            </a:r>
          </a:p>
          <a:p>
            <a:r>
              <a:rPr lang="nl-BE" sz="1800" dirty="0">
                <a:latin typeface="Arial" charset="0"/>
                <a:ea typeface="Arial" charset="0"/>
                <a:cs typeface="Arial" charset="0"/>
              </a:rPr>
              <a:t>Gemiddelde ED=2,45</a:t>
            </a:r>
            <a:endParaRPr lang="nl-NL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8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466512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Afbeelding 5" descr="bandjeP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Afbeelding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5916613"/>
            <a:ext cx="1196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Afbeelding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73600"/>
            <a:ext cx="18288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Grafiek 10"/>
          <p:cNvGraphicFramePr/>
          <p:nvPr/>
        </p:nvGraphicFramePr>
        <p:xfrm>
          <a:off x="2024061" y="1333561"/>
          <a:ext cx="6497578" cy="3340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Tekstvak 11"/>
          <p:cNvSpPr txBox="1"/>
          <p:nvPr/>
        </p:nvSpPr>
        <p:spPr>
          <a:xfrm>
            <a:off x="2078401" y="4463147"/>
            <a:ext cx="3720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800" dirty="0">
                <a:latin typeface="Arial" charset="0"/>
                <a:ea typeface="Arial" charset="0"/>
                <a:cs typeface="Arial" charset="0"/>
              </a:rPr>
              <a:t>Gemiddelde EM=3,60</a:t>
            </a:r>
          </a:p>
          <a:p>
            <a:r>
              <a:rPr lang="nl-BE" sz="1800" dirty="0">
                <a:latin typeface="Arial" charset="0"/>
                <a:ea typeface="Arial" charset="0"/>
                <a:cs typeface="Arial" charset="0"/>
              </a:rPr>
              <a:t>Gemiddelde ED=1,93</a:t>
            </a:r>
            <a:endParaRPr lang="nl-NL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2078401" y="5207595"/>
            <a:ext cx="69278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800" dirty="0">
                <a:latin typeface="Arial" charset="0"/>
                <a:ea typeface="Arial" charset="0"/>
                <a:cs typeface="Arial" charset="0"/>
              </a:rPr>
              <a:t>Emotionele &gt; Educatieve ondersteuning is internationale trend</a:t>
            </a:r>
          </a:p>
          <a:p>
            <a:r>
              <a:rPr lang="nl-BE" sz="1800" dirty="0">
                <a:latin typeface="Arial" charset="0"/>
                <a:ea typeface="Arial" charset="0"/>
                <a:cs typeface="Arial" charset="0"/>
              </a:rPr>
              <a:t>Vlaanderen scoort vergelijkbaar met andere EU-landen, wel iets &lt; dan Nederland op vlak educatieve ondersteuning bij peuters</a:t>
            </a:r>
            <a:endParaRPr lang="nl-NL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3DB66-65CA-4456-9857-6A33DA850879}" type="slidenum">
              <a:rPr lang="nl-NL" altLang="nl-NL" smtClean="0"/>
              <a:pPr>
                <a:defRPr/>
              </a:pPr>
              <a:t>9</a:t>
            </a:fld>
            <a:endParaRPr lang="nl-NL" altLang="nl-NL" dirty="0"/>
          </a:p>
        </p:txBody>
      </p:sp>
      <p:sp>
        <p:nvSpPr>
          <p:cNvPr id="14" name="Tekstvak 4"/>
          <p:cNvSpPr txBox="1">
            <a:spLocks noChangeArrowheads="1"/>
          </p:cNvSpPr>
          <p:nvPr/>
        </p:nvSpPr>
        <p:spPr bwMode="auto">
          <a:xfrm>
            <a:off x="1971223" y="933451"/>
            <a:ext cx="7142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4F81BD"/>
                </a:solidFill>
                <a:latin typeface="Arial" panose="020B0604020202020204" pitchFamily="34" charset="0"/>
              </a:rPr>
              <a:t>Emotionele &amp; Educatieve ondersteuning: peuters</a:t>
            </a:r>
          </a:p>
        </p:txBody>
      </p:sp>
    </p:spTree>
    <p:extLst>
      <p:ext uri="{BB962C8B-B14F-4D97-AF65-F5344CB8AC3E}">
        <p14:creationId xmlns:p14="http://schemas.microsoft.com/office/powerpoint/2010/main" val="39023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3123</TotalTime>
  <Words>1486</Words>
  <Application>Microsoft Office PowerPoint</Application>
  <PresentationFormat>Diavoorstelling (4:3)</PresentationFormat>
  <Paragraphs>329</Paragraphs>
  <Slides>34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UGent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Michel Vandenbroeck</dc:creator>
  <cp:lastModifiedBy>Katrien Vermeersch</cp:lastModifiedBy>
  <cp:revision>390</cp:revision>
  <dcterms:created xsi:type="dcterms:W3CDTF">2014-03-06T09:17:34Z</dcterms:created>
  <dcterms:modified xsi:type="dcterms:W3CDTF">2021-05-18T13:25:33Z</dcterms:modified>
</cp:coreProperties>
</file>