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ti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661" r:id="rId6"/>
  </p:sldMasterIdLst>
  <p:notesMasterIdLst>
    <p:notesMasterId r:id="rId60"/>
  </p:notesMasterIdLst>
  <p:handoutMasterIdLst>
    <p:handoutMasterId r:id="rId61"/>
  </p:handoutMasterIdLst>
  <p:sldIdLst>
    <p:sldId id="305" r:id="rId7"/>
    <p:sldId id="378" r:id="rId8"/>
    <p:sldId id="327" r:id="rId9"/>
    <p:sldId id="362" r:id="rId10"/>
    <p:sldId id="357" r:id="rId11"/>
    <p:sldId id="355" r:id="rId12"/>
    <p:sldId id="328" r:id="rId13"/>
    <p:sldId id="329" r:id="rId14"/>
    <p:sldId id="360" r:id="rId15"/>
    <p:sldId id="359" r:id="rId16"/>
    <p:sldId id="356" r:id="rId17"/>
    <p:sldId id="358" r:id="rId18"/>
    <p:sldId id="330" r:id="rId19"/>
    <p:sldId id="348" r:id="rId20"/>
    <p:sldId id="336" r:id="rId21"/>
    <p:sldId id="340" r:id="rId22"/>
    <p:sldId id="361" r:id="rId23"/>
    <p:sldId id="363" r:id="rId24"/>
    <p:sldId id="364" r:id="rId25"/>
    <p:sldId id="365" r:id="rId26"/>
    <p:sldId id="366" r:id="rId27"/>
    <p:sldId id="333" r:id="rId28"/>
    <p:sldId id="338" r:id="rId29"/>
    <p:sldId id="339" r:id="rId30"/>
    <p:sldId id="377" r:id="rId31"/>
    <p:sldId id="341" r:id="rId32"/>
    <p:sldId id="368" r:id="rId33"/>
    <p:sldId id="369" r:id="rId34"/>
    <p:sldId id="370" r:id="rId35"/>
    <p:sldId id="371" r:id="rId36"/>
    <p:sldId id="372" r:id="rId37"/>
    <p:sldId id="351" r:id="rId38"/>
    <p:sldId id="352" r:id="rId39"/>
    <p:sldId id="373" r:id="rId40"/>
    <p:sldId id="353" r:id="rId41"/>
    <p:sldId id="374" r:id="rId42"/>
    <p:sldId id="375" r:id="rId43"/>
    <p:sldId id="376" r:id="rId44"/>
    <p:sldId id="380" r:id="rId45"/>
    <p:sldId id="381" r:id="rId46"/>
    <p:sldId id="382" r:id="rId47"/>
    <p:sldId id="383" r:id="rId48"/>
    <p:sldId id="384" r:id="rId49"/>
    <p:sldId id="385" r:id="rId50"/>
    <p:sldId id="386" r:id="rId51"/>
    <p:sldId id="387" r:id="rId52"/>
    <p:sldId id="388" r:id="rId53"/>
    <p:sldId id="389" r:id="rId54"/>
    <p:sldId id="390" r:id="rId55"/>
    <p:sldId id="391" r:id="rId56"/>
    <p:sldId id="392" r:id="rId57"/>
    <p:sldId id="349" r:id="rId58"/>
    <p:sldId id="322" r:id="rId59"/>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06" userDrawn="1">
          <p15:clr>
            <a:srgbClr val="A4A3A4"/>
          </p15:clr>
        </p15:guide>
        <p15:guide id="2" pos="289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ke Willekens" initials="AW" lastIdx="3" clrIdx="0">
    <p:extLst>
      <p:ext uri="{19B8F6BF-5375-455C-9EA6-DF929625EA0E}">
        <p15:presenceInfo xmlns:p15="http://schemas.microsoft.com/office/powerpoint/2012/main" userId="S-1-5-21-67118570-2068400544-871907280-208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600"/>
    <a:srgbClr val="37BFBF"/>
    <a:srgbClr val="E1F4F3"/>
    <a:srgbClr val="F2F3F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Stijl, licht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17" autoAdjust="0"/>
    <p:restoredTop sz="88030" autoAdjust="0"/>
  </p:normalViewPr>
  <p:slideViewPr>
    <p:cSldViewPr snapToGrid="0">
      <p:cViewPr varScale="1">
        <p:scale>
          <a:sx n="101" d="100"/>
          <a:sy n="101" d="100"/>
        </p:scale>
        <p:origin x="998" y="62"/>
      </p:cViewPr>
      <p:guideLst>
        <p:guide orient="horz" pos="2006"/>
        <p:guide pos="289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274"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r>
              <a:rPr lang="nl-NL"/>
              <a:t>januari - februari 2017</a:t>
            </a:r>
          </a:p>
        </p:txBody>
      </p:sp>
      <p:sp>
        <p:nvSpPr>
          <p:cNvPr id="4" name="Tijdelijke aanduiding voor voet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nl-NL"/>
              <a:t>Roadshow Famifed - Transitie kinderbijslag Vlaanderen</a:t>
            </a:r>
          </a:p>
        </p:txBody>
      </p:sp>
      <p:sp>
        <p:nvSpPr>
          <p:cNvPr id="5" name="Tijdelijke aanduiding voor dia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197A771-C81D-4B30-8FD0-52D9903D8F7D}" type="slidenum">
              <a:rPr lang="nl-NL" smtClean="0"/>
              <a:t>‹nr.›</a:t>
            </a:fld>
            <a:endParaRPr lang="nl-NL"/>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r>
              <a:rPr lang="nl-NL"/>
              <a:t>januari - februari 2017</a:t>
            </a:r>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r>
              <a:rPr lang="nl-NL"/>
              <a:t>Roadshow Famifed - Transitie kinderbijslag Vlaanderen</a:t>
            </a:r>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071CB0F-F34F-403E-9CBE-6A3A4A3EA8DF}" type="slidenum">
              <a:rPr lang="nl-NL" smtClean="0"/>
              <a:t>‹nr.›</a:t>
            </a:fld>
            <a:endParaRPr 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Date Placeholder 3"/>
          <p:cNvSpPr>
            <a:spLocks noGrp="1"/>
          </p:cNvSpPr>
          <p:nvPr>
            <p:ph type="dt" idx="10"/>
          </p:nvPr>
        </p:nvSpPr>
        <p:spPr/>
        <p:txBody>
          <a:bodyPr/>
          <a:lstStyle/>
          <a:p>
            <a:r>
              <a:rPr lang="nl-NL"/>
              <a:t>januari - februari 2017</a:t>
            </a:r>
          </a:p>
        </p:txBody>
      </p:sp>
      <p:sp>
        <p:nvSpPr>
          <p:cNvPr id="5" name="Footer Placeholder 4"/>
          <p:cNvSpPr>
            <a:spLocks noGrp="1"/>
          </p:cNvSpPr>
          <p:nvPr>
            <p:ph type="ftr" sz="quarter" idx="11"/>
          </p:nvPr>
        </p:nvSpPr>
        <p:spPr/>
        <p:txBody>
          <a:bodyPr/>
          <a:lstStyle/>
          <a:p>
            <a:r>
              <a:rPr lang="nl-NL"/>
              <a:t>Roadshow Famifed - Transitie kinderbijslag Vlaanderen</a:t>
            </a:r>
          </a:p>
        </p:txBody>
      </p:sp>
      <p:sp>
        <p:nvSpPr>
          <p:cNvPr id="6" name="Slide Number Placeholder 5"/>
          <p:cNvSpPr>
            <a:spLocks noGrp="1"/>
          </p:cNvSpPr>
          <p:nvPr>
            <p:ph type="sldNum" sz="quarter" idx="12"/>
          </p:nvPr>
        </p:nvSpPr>
        <p:spPr/>
        <p:txBody>
          <a:bodyPr/>
          <a:lstStyle/>
          <a:p>
            <a:fld id="{7071CB0F-F34F-403E-9CBE-6A3A4A3EA8DF}" type="slidenum">
              <a:rPr lang="nl-NL" smtClean="0"/>
              <a:t>1</a:t>
            </a:fld>
            <a:endParaRPr lang="nl-NL"/>
          </a:p>
        </p:txBody>
      </p:sp>
    </p:spTree>
    <p:extLst>
      <p:ext uri="{BB962C8B-B14F-4D97-AF65-F5344CB8AC3E}">
        <p14:creationId xmlns:p14="http://schemas.microsoft.com/office/powerpoint/2010/main" val="2774143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0"/>
          </p:nvPr>
        </p:nvSpPr>
        <p:spPr/>
        <p:txBody>
          <a:bodyPr/>
          <a:lstStyle/>
          <a:p>
            <a:r>
              <a:rPr lang="nl-NL"/>
              <a:t>januari - februari 2017</a:t>
            </a:r>
          </a:p>
        </p:txBody>
      </p:sp>
      <p:sp>
        <p:nvSpPr>
          <p:cNvPr id="5" name="Tijdelijke aanduiding voor voettekst 4"/>
          <p:cNvSpPr>
            <a:spLocks noGrp="1"/>
          </p:cNvSpPr>
          <p:nvPr>
            <p:ph type="ftr" sz="quarter" idx="11"/>
          </p:nvPr>
        </p:nvSpPr>
        <p:spPr/>
        <p:txBody>
          <a:bodyPr/>
          <a:lstStyle/>
          <a:p>
            <a:r>
              <a:rPr lang="nl-NL"/>
              <a:t>Roadshow Famifed - Transitie kinderbijslag Vlaanderen</a:t>
            </a:r>
          </a:p>
        </p:txBody>
      </p:sp>
      <p:sp>
        <p:nvSpPr>
          <p:cNvPr id="6" name="Tijdelijke aanduiding voor dianummer 5"/>
          <p:cNvSpPr>
            <a:spLocks noGrp="1"/>
          </p:cNvSpPr>
          <p:nvPr>
            <p:ph type="sldNum" sz="quarter" idx="12"/>
          </p:nvPr>
        </p:nvSpPr>
        <p:spPr/>
        <p:txBody>
          <a:bodyPr/>
          <a:lstStyle/>
          <a:p>
            <a:fld id="{7071CB0F-F34F-403E-9CBE-6A3A4A3EA8DF}" type="slidenum">
              <a:rPr lang="nl-NL" smtClean="0"/>
              <a:t>10</a:t>
            </a:fld>
            <a:endParaRPr lang="nl-NL"/>
          </a:p>
        </p:txBody>
      </p:sp>
    </p:spTree>
    <p:extLst>
      <p:ext uri="{BB962C8B-B14F-4D97-AF65-F5344CB8AC3E}">
        <p14:creationId xmlns:p14="http://schemas.microsoft.com/office/powerpoint/2010/main" val="506579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0"/>
          </p:nvPr>
        </p:nvSpPr>
        <p:spPr/>
        <p:txBody>
          <a:bodyPr/>
          <a:lstStyle/>
          <a:p>
            <a:r>
              <a:rPr lang="nl-NL"/>
              <a:t>januari - februari 2017</a:t>
            </a:r>
          </a:p>
        </p:txBody>
      </p:sp>
      <p:sp>
        <p:nvSpPr>
          <p:cNvPr id="5" name="Tijdelijke aanduiding voor voettekst 4"/>
          <p:cNvSpPr>
            <a:spLocks noGrp="1"/>
          </p:cNvSpPr>
          <p:nvPr>
            <p:ph type="ftr" sz="quarter" idx="11"/>
          </p:nvPr>
        </p:nvSpPr>
        <p:spPr/>
        <p:txBody>
          <a:bodyPr/>
          <a:lstStyle/>
          <a:p>
            <a:r>
              <a:rPr lang="nl-NL"/>
              <a:t>Roadshow Famifed - Transitie kinderbijslag Vlaanderen</a:t>
            </a:r>
          </a:p>
        </p:txBody>
      </p:sp>
      <p:sp>
        <p:nvSpPr>
          <p:cNvPr id="6" name="Tijdelijke aanduiding voor dianummer 5"/>
          <p:cNvSpPr>
            <a:spLocks noGrp="1"/>
          </p:cNvSpPr>
          <p:nvPr>
            <p:ph type="sldNum" sz="quarter" idx="12"/>
          </p:nvPr>
        </p:nvSpPr>
        <p:spPr/>
        <p:txBody>
          <a:bodyPr/>
          <a:lstStyle/>
          <a:p>
            <a:fld id="{7071CB0F-F34F-403E-9CBE-6A3A4A3EA8DF}" type="slidenum">
              <a:rPr lang="nl-NL" smtClean="0"/>
              <a:t>11</a:t>
            </a:fld>
            <a:endParaRPr lang="nl-NL"/>
          </a:p>
        </p:txBody>
      </p:sp>
    </p:spTree>
    <p:extLst>
      <p:ext uri="{BB962C8B-B14F-4D97-AF65-F5344CB8AC3E}">
        <p14:creationId xmlns:p14="http://schemas.microsoft.com/office/powerpoint/2010/main" val="753347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0"/>
          </p:nvPr>
        </p:nvSpPr>
        <p:spPr/>
        <p:txBody>
          <a:bodyPr/>
          <a:lstStyle/>
          <a:p>
            <a:r>
              <a:rPr lang="nl-NL"/>
              <a:t>januari - februari 2017</a:t>
            </a:r>
          </a:p>
        </p:txBody>
      </p:sp>
      <p:sp>
        <p:nvSpPr>
          <p:cNvPr id="5" name="Tijdelijke aanduiding voor voettekst 4"/>
          <p:cNvSpPr>
            <a:spLocks noGrp="1"/>
          </p:cNvSpPr>
          <p:nvPr>
            <p:ph type="ftr" sz="quarter" idx="11"/>
          </p:nvPr>
        </p:nvSpPr>
        <p:spPr/>
        <p:txBody>
          <a:bodyPr/>
          <a:lstStyle/>
          <a:p>
            <a:r>
              <a:rPr lang="nl-NL"/>
              <a:t>Roadshow Famifed - Transitie kinderbijslag Vlaanderen</a:t>
            </a:r>
          </a:p>
        </p:txBody>
      </p:sp>
      <p:sp>
        <p:nvSpPr>
          <p:cNvPr id="6" name="Tijdelijke aanduiding voor dianummer 5"/>
          <p:cNvSpPr>
            <a:spLocks noGrp="1"/>
          </p:cNvSpPr>
          <p:nvPr>
            <p:ph type="sldNum" sz="quarter" idx="12"/>
          </p:nvPr>
        </p:nvSpPr>
        <p:spPr/>
        <p:txBody>
          <a:bodyPr/>
          <a:lstStyle/>
          <a:p>
            <a:fld id="{7071CB0F-F34F-403E-9CBE-6A3A4A3EA8DF}" type="slidenum">
              <a:rPr lang="nl-NL" smtClean="0"/>
              <a:t>12</a:t>
            </a:fld>
            <a:endParaRPr lang="nl-NL"/>
          </a:p>
        </p:txBody>
      </p:sp>
    </p:spTree>
    <p:extLst>
      <p:ext uri="{BB962C8B-B14F-4D97-AF65-F5344CB8AC3E}">
        <p14:creationId xmlns:p14="http://schemas.microsoft.com/office/powerpoint/2010/main" val="1146773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0"/>
          </p:nvPr>
        </p:nvSpPr>
        <p:spPr/>
        <p:txBody>
          <a:bodyPr/>
          <a:lstStyle/>
          <a:p>
            <a:r>
              <a:rPr lang="nl-NL"/>
              <a:t>januari - februari 2017</a:t>
            </a:r>
          </a:p>
        </p:txBody>
      </p:sp>
      <p:sp>
        <p:nvSpPr>
          <p:cNvPr id="5" name="Tijdelijke aanduiding voor voettekst 4"/>
          <p:cNvSpPr>
            <a:spLocks noGrp="1"/>
          </p:cNvSpPr>
          <p:nvPr>
            <p:ph type="ftr" sz="quarter" idx="11"/>
          </p:nvPr>
        </p:nvSpPr>
        <p:spPr/>
        <p:txBody>
          <a:bodyPr/>
          <a:lstStyle/>
          <a:p>
            <a:r>
              <a:rPr lang="nl-NL"/>
              <a:t>Roadshow Famifed - Transitie kinderbijslag Vlaanderen</a:t>
            </a:r>
          </a:p>
        </p:txBody>
      </p:sp>
      <p:sp>
        <p:nvSpPr>
          <p:cNvPr id="6" name="Tijdelijke aanduiding voor dianummer 5"/>
          <p:cNvSpPr>
            <a:spLocks noGrp="1"/>
          </p:cNvSpPr>
          <p:nvPr>
            <p:ph type="sldNum" sz="quarter" idx="12"/>
          </p:nvPr>
        </p:nvSpPr>
        <p:spPr/>
        <p:txBody>
          <a:bodyPr/>
          <a:lstStyle/>
          <a:p>
            <a:fld id="{7071CB0F-F34F-403E-9CBE-6A3A4A3EA8DF}" type="slidenum">
              <a:rPr lang="nl-NL" smtClean="0"/>
              <a:t>13</a:t>
            </a:fld>
            <a:endParaRPr lang="nl-NL"/>
          </a:p>
        </p:txBody>
      </p:sp>
    </p:spTree>
    <p:extLst>
      <p:ext uri="{BB962C8B-B14F-4D97-AF65-F5344CB8AC3E}">
        <p14:creationId xmlns:p14="http://schemas.microsoft.com/office/powerpoint/2010/main" val="2397394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0"/>
          </p:nvPr>
        </p:nvSpPr>
        <p:spPr/>
        <p:txBody>
          <a:bodyPr/>
          <a:lstStyle/>
          <a:p>
            <a:r>
              <a:rPr lang="nl-NL"/>
              <a:t>januari - februari 2017</a:t>
            </a:r>
          </a:p>
        </p:txBody>
      </p:sp>
      <p:sp>
        <p:nvSpPr>
          <p:cNvPr id="5" name="Tijdelijke aanduiding voor voettekst 4"/>
          <p:cNvSpPr>
            <a:spLocks noGrp="1"/>
          </p:cNvSpPr>
          <p:nvPr>
            <p:ph type="ftr" sz="quarter" idx="11"/>
          </p:nvPr>
        </p:nvSpPr>
        <p:spPr/>
        <p:txBody>
          <a:bodyPr/>
          <a:lstStyle/>
          <a:p>
            <a:r>
              <a:rPr lang="nl-NL"/>
              <a:t>Roadshow Famifed - Transitie kinderbijslag Vlaanderen</a:t>
            </a:r>
          </a:p>
        </p:txBody>
      </p:sp>
      <p:sp>
        <p:nvSpPr>
          <p:cNvPr id="6" name="Tijdelijke aanduiding voor dianummer 5"/>
          <p:cNvSpPr>
            <a:spLocks noGrp="1"/>
          </p:cNvSpPr>
          <p:nvPr>
            <p:ph type="sldNum" sz="quarter" idx="12"/>
          </p:nvPr>
        </p:nvSpPr>
        <p:spPr/>
        <p:txBody>
          <a:bodyPr/>
          <a:lstStyle/>
          <a:p>
            <a:fld id="{7071CB0F-F34F-403E-9CBE-6A3A4A3EA8DF}" type="slidenum">
              <a:rPr lang="nl-NL" smtClean="0"/>
              <a:t>14</a:t>
            </a:fld>
            <a:endParaRPr lang="nl-NL"/>
          </a:p>
        </p:txBody>
      </p:sp>
    </p:spTree>
    <p:extLst>
      <p:ext uri="{BB962C8B-B14F-4D97-AF65-F5344CB8AC3E}">
        <p14:creationId xmlns:p14="http://schemas.microsoft.com/office/powerpoint/2010/main" val="2801824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0"/>
          </p:nvPr>
        </p:nvSpPr>
        <p:spPr/>
        <p:txBody>
          <a:bodyPr/>
          <a:lstStyle/>
          <a:p>
            <a:r>
              <a:rPr lang="nl-NL"/>
              <a:t>januari - februari 2017</a:t>
            </a:r>
          </a:p>
        </p:txBody>
      </p:sp>
      <p:sp>
        <p:nvSpPr>
          <p:cNvPr id="5" name="Tijdelijke aanduiding voor voettekst 4"/>
          <p:cNvSpPr>
            <a:spLocks noGrp="1"/>
          </p:cNvSpPr>
          <p:nvPr>
            <p:ph type="ftr" sz="quarter" idx="11"/>
          </p:nvPr>
        </p:nvSpPr>
        <p:spPr/>
        <p:txBody>
          <a:bodyPr/>
          <a:lstStyle/>
          <a:p>
            <a:r>
              <a:rPr lang="nl-NL"/>
              <a:t>Roadshow Famifed - Transitie kinderbijslag Vlaanderen</a:t>
            </a:r>
          </a:p>
        </p:txBody>
      </p:sp>
      <p:sp>
        <p:nvSpPr>
          <p:cNvPr id="6" name="Tijdelijke aanduiding voor dianummer 5"/>
          <p:cNvSpPr>
            <a:spLocks noGrp="1"/>
          </p:cNvSpPr>
          <p:nvPr>
            <p:ph type="sldNum" sz="quarter" idx="12"/>
          </p:nvPr>
        </p:nvSpPr>
        <p:spPr/>
        <p:txBody>
          <a:bodyPr/>
          <a:lstStyle/>
          <a:p>
            <a:fld id="{7071CB0F-F34F-403E-9CBE-6A3A4A3EA8DF}" type="slidenum">
              <a:rPr lang="nl-NL" smtClean="0"/>
              <a:t>17</a:t>
            </a:fld>
            <a:endParaRPr lang="nl-NL"/>
          </a:p>
        </p:txBody>
      </p:sp>
    </p:spTree>
    <p:extLst>
      <p:ext uri="{BB962C8B-B14F-4D97-AF65-F5344CB8AC3E}">
        <p14:creationId xmlns:p14="http://schemas.microsoft.com/office/powerpoint/2010/main" val="3681888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B1952312-7486-4C34-B2E6-A94A5893810D}" type="slidenum">
              <a:rPr lang="nl-NL" smtClean="0"/>
              <a:pPr/>
              <a:t>18</a:t>
            </a:fld>
            <a:endParaRPr lang="nl-NL"/>
          </a:p>
        </p:txBody>
      </p:sp>
    </p:spTree>
    <p:extLst>
      <p:ext uri="{BB962C8B-B14F-4D97-AF65-F5344CB8AC3E}">
        <p14:creationId xmlns:p14="http://schemas.microsoft.com/office/powerpoint/2010/main" val="230472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0"/>
          </p:nvPr>
        </p:nvSpPr>
        <p:spPr/>
        <p:txBody>
          <a:bodyPr/>
          <a:lstStyle/>
          <a:p>
            <a:r>
              <a:rPr lang="nl-NL"/>
              <a:t>januari - februari 2017</a:t>
            </a:r>
          </a:p>
        </p:txBody>
      </p:sp>
      <p:sp>
        <p:nvSpPr>
          <p:cNvPr id="5" name="Tijdelijke aanduiding voor voettekst 4"/>
          <p:cNvSpPr>
            <a:spLocks noGrp="1"/>
          </p:cNvSpPr>
          <p:nvPr>
            <p:ph type="ftr" sz="quarter" idx="11"/>
          </p:nvPr>
        </p:nvSpPr>
        <p:spPr/>
        <p:txBody>
          <a:bodyPr/>
          <a:lstStyle/>
          <a:p>
            <a:r>
              <a:rPr lang="nl-NL"/>
              <a:t>Roadshow Famifed - Transitie kinderbijslag Vlaanderen</a:t>
            </a:r>
          </a:p>
        </p:txBody>
      </p:sp>
      <p:sp>
        <p:nvSpPr>
          <p:cNvPr id="6" name="Tijdelijke aanduiding voor dianummer 5"/>
          <p:cNvSpPr>
            <a:spLocks noGrp="1"/>
          </p:cNvSpPr>
          <p:nvPr>
            <p:ph type="sldNum" sz="quarter" idx="12"/>
          </p:nvPr>
        </p:nvSpPr>
        <p:spPr/>
        <p:txBody>
          <a:bodyPr/>
          <a:lstStyle/>
          <a:p>
            <a:fld id="{7071CB0F-F34F-403E-9CBE-6A3A4A3EA8DF}" type="slidenum">
              <a:rPr lang="nl-NL" smtClean="0"/>
              <a:t>25</a:t>
            </a:fld>
            <a:endParaRPr lang="nl-NL"/>
          </a:p>
        </p:txBody>
      </p:sp>
    </p:spTree>
    <p:extLst>
      <p:ext uri="{BB962C8B-B14F-4D97-AF65-F5344CB8AC3E}">
        <p14:creationId xmlns:p14="http://schemas.microsoft.com/office/powerpoint/2010/main" val="217036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0"/>
          </p:nvPr>
        </p:nvSpPr>
        <p:spPr/>
        <p:txBody>
          <a:bodyPr/>
          <a:lstStyle/>
          <a:p>
            <a:r>
              <a:rPr lang="nl-NL"/>
              <a:t>januari - februari 2017</a:t>
            </a:r>
          </a:p>
        </p:txBody>
      </p:sp>
      <p:sp>
        <p:nvSpPr>
          <p:cNvPr id="5" name="Tijdelijke aanduiding voor voettekst 4"/>
          <p:cNvSpPr>
            <a:spLocks noGrp="1"/>
          </p:cNvSpPr>
          <p:nvPr>
            <p:ph type="ftr" sz="quarter" idx="11"/>
          </p:nvPr>
        </p:nvSpPr>
        <p:spPr/>
        <p:txBody>
          <a:bodyPr/>
          <a:lstStyle/>
          <a:p>
            <a:r>
              <a:rPr lang="nl-NL"/>
              <a:t>Roadshow Famifed - Transitie kinderbijslag Vlaanderen</a:t>
            </a:r>
          </a:p>
        </p:txBody>
      </p:sp>
      <p:sp>
        <p:nvSpPr>
          <p:cNvPr id="6" name="Tijdelijke aanduiding voor dianummer 5"/>
          <p:cNvSpPr>
            <a:spLocks noGrp="1"/>
          </p:cNvSpPr>
          <p:nvPr>
            <p:ph type="sldNum" sz="quarter" idx="12"/>
          </p:nvPr>
        </p:nvSpPr>
        <p:spPr/>
        <p:txBody>
          <a:bodyPr/>
          <a:lstStyle/>
          <a:p>
            <a:fld id="{7071CB0F-F34F-403E-9CBE-6A3A4A3EA8DF}" type="slidenum">
              <a:rPr lang="nl-NL" smtClean="0"/>
              <a:t>2</a:t>
            </a:fld>
            <a:endParaRPr lang="nl-NL"/>
          </a:p>
        </p:txBody>
      </p:sp>
    </p:spTree>
    <p:extLst>
      <p:ext uri="{BB962C8B-B14F-4D97-AF65-F5344CB8AC3E}">
        <p14:creationId xmlns:p14="http://schemas.microsoft.com/office/powerpoint/2010/main" val="3115367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0"/>
          </p:nvPr>
        </p:nvSpPr>
        <p:spPr/>
        <p:txBody>
          <a:bodyPr/>
          <a:lstStyle/>
          <a:p>
            <a:r>
              <a:rPr lang="nl-NL"/>
              <a:t>januari - februari 2017</a:t>
            </a:r>
          </a:p>
        </p:txBody>
      </p:sp>
      <p:sp>
        <p:nvSpPr>
          <p:cNvPr id="5" name="Tijdelijke aanduiding voor voettekst 4"/>
          <p:cNvSpPr>
            <a:spLocks noGrp="1"/>
          </p:cNvSpPr>
          <p:nvPr>
            <p:ph type="ftr" sz="quarter" idx="11"/>
          </p:nvPr>
        </p:nvSpPr>
        <p:spPr/>
        <p:txBody>
          <a:bodyPr/>
          <a:lstStyle/>
          <a:p>
            <a:r>
              <a:rPr lang="nl-NL"/>
              <a:t>Roadshow Famifed - Transitie kinderbijslag Vlaanderen</a:t>
            </a:r>
          </a:p>
        </p:txBody>
      </p:sp>
      <p:sp>
        <p:nvSpPr>
          <p:cNvPr id="6" name="Tijdelijke aanduiding voor dianummer 5"/>
          <p:cNvSpPr>
            <a:spLocks noGrp="1"/>
          </p:cNvSpPr>
          <p:nvPr>
            <p:ph type="sldNum" sz="quarter" idx="12"/>
          </p:nvPr>
        </p:nvSpPr>
        <p:spPr/>
        <p:txBody>
          <a:bodyPr/>
          <a:lstStyle/>
          <a:p>
            <a:fld id="{7071CB0F-F34F-403E-9CBE-6A3A4A3EA8DF}" type="slidenum">
              <a:rPr lang="nl-NL" smtClean="0"/>
              <a:t>3</a:t>
            </a:fld>
            <a:endParaRPr lang="nl-NL"/>
          </a:p>
        </p:txBody>
      </p:sp>
    </p:spTree>
    <p:extLst>
      <p:ext uri="{BB962C8B-B14F-4D97-AF65-F5344CB8AC3E}">
        <p14:creationId xmlns:p14="http://schemas.microsoft.com/office/powerpoint/2010/main" val="414878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0"/>
          </p:nvPr>
        </p:nvSpPr>
        <p:spPr/>
        <p:txBody>
          <a:bodyPr/>
          <a:lstStyle/>
          <a:p>
            <a:r>
              <a:rPr lang="nl-NL"/>
              <a:t>januari - februari 2017</a:t>
            </a:r>
          </a:p>
        </p:txBody>
      </p:sp>
      <p:sp>
        <p:nvSpPr>
          <p:cNvPr id="5" name="Tijdelijke aanduiding voor voettekst 4"/>
          <p:cNvSpPr>
            <a:spLocks noGrp="1"/>
          </p:cNvSpPr>
          <p:nvPr>
            <p:ph type="ftr" sz="quarter" idx="11"/>
          </p:nvPr>
        </p:nvSpPr>
        <p:spPr/>
        <p:txBody>
          <a:bodyPr/>
          <a:lstStyle/>
          <a:p>
            <a:r>
              <a:rPr lang="nl-NL"/>
              <a:t>Roadshow Famifed - Transitie kinderbijslag Vlaanderen</a:t>
            </a:r>
          </a:p>
        </p:txBody>
      </p:sp>
      <p:sp>
        <p:nvSpPr>
          <p:cNvPr id="6" name="Tijdelijke aanduiding voor dianummer 5"/>
          <p:cNvSpPr>
            <a:spLocks noGrp="1"/>
          </p:cNvSpPr>
          <p:nvPr>
            <p:ph type="sldNum" sz="quarter" idx="12"/>
          </p:nvPr>
        </p:nvSpPr>
        <p:spPr/>
        <p:txBody>
          <a:bodyPr/>
          <a:lstStyle/>
          <a:p>
            <a:fld id="{7071CB0F-F34F-403E-9CBE-6A3A4A3EA8DF}" type="slidenum">
              <a:rPr lang="nl-NL" smtClean="0"/>
              <a:t>4</a:t>
            </a:fld>
            <a:endParaRPr lang="nl-NL"/>
          </a:p>
        </p:txBody>
      </p:sp>
    </p:spTree>
    <p:extLst>
      <p:ext uri="{BB962C8B-B14F-4D97-AF65-F5344CB8AC3E}">
        <p14:creationId xmlns:p14="http://schemas.microsoft.com/office/powerpoint/2010/main" val="2529756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0"/>
          </p:nvPr>
        </p:nvSpPr>
        <p:spPr/>
        <p:txBody>
          <a:bodyPr/>
          <a:lstStyle/>
          <a:p>
            <a:r>
              <a:rPr lang="nl-NL"/>
              <a:t>januari - februari 2017</a:t>
            </a:r>
          </a:p>
        </p:txBody>
      </p:sp>
      <p:sp>
        <p:nvSpPr>
          <p:cNvPr id="5" name="Tijdelijke aanduiding voor voettekst 4"/>
          <p:cNvSpPr>
            <a:spLocks noGrp="1"/>
          </p:cNvSpPr>
          <p:nvPr>
            <p:ph type="ftr" sz="quarter" idx="11"/>
          </p:nvPr>
        </p:nvSpPr>
        <p:spPr/>
        <p:txBody>
          <a:bodyPr/>
          <a:lstStyle/>
          <a:p>
            <a:r>
              <a:rPr lang="nl-NL"/>
              <a:t>Roadshow Famifed - Transitie kinderbijslag Vlaanderen</a:t>
            </a:r>
          </a:p>
        </p:txBody>
      </p:sp>
      <p:sp>
        <p:nvSpPr>
          <p:cNvPr id="6" name="Tijdelijke aanduiding voor dianummer 5"/>
          <p:cNvSpPr>
            <a:spLocks noGrp="1"/>
          </p:cNvSpPr>
          <p:nvPr>
            <p:ph type="sldNum" sz="quarter" idx="12"/>
          </p:nvPr>
        </p:nvSpPr>
        <p:spPr/>
        <p:txBody>
          <a:bodyPr/>
          <a:lstStyle/>
          <a:p>
            <a:fld id="{7071CB0F-F34F-403E-9CBE-6A3A4A3EA8DF}" type="slidenum">
              <a:rPr lang="nl-NL" smtClean="0"/>
              <a:t>5</a:t>
            </a:fld>
            <a:endParaRPr lang="nl-NL"/>
          </a:p>
        </p:txBody>
      </p:sp>
    </p:spTree>
    <p:extLst>
      <p:ext uri="{BB962C8B-B14F-4D97-AF65-F5344CB8AC3E}">
        <p14:creationId xmlns:p14="http://schemas.microsoft.com/office/powerpoint/2010/main" val="3275335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0"/>
          </p:nvPr>
        </p:nvSpPr>
        <p:spPr/>
        <p:txBody>
          <a:bodyPr/>
          <a:lstStyle/>
          <a:p>
            <a:r>
              <a:rPr lang="nl-NL"/>
              <a:t>januari - februari 2017</a:t>
            </a:r>
          </a:p>
        </p:txBody>
      </p:sp>
      <p:sp>
        <p:nvSpPr>
          <p:cNvPr id="5" name="Tijdelijke aanduiding voor voettekst 4"/>
          <p:cNvSpPr>
            <a:spLocks noGrp="1"/>
          </p:cNvSpPr>
          <p:nvPr>
            <p:ph type="ftr" sz="quarter" idx="11"/>
          </p:nvPr>
        </p:nvSpPr>
        <p:spPr/>
        <p:txBody>
          <a:bodyPr/>
          <a:lstStyle/>
          <a:p>
            <a:r>
              <a:rPr lang="nl-NL"/>
              <a:t>Roadshow Famifed - Transitie kinderbijslag Vlaanderen</a:t>
            </a:r>
          </a:p>
        </p:txBody>
      </p:sp>
      <p:sp>
        <p:nvSpPr>
          <p:cNvPr id="6" name="Tijdelijke aanduiding voor dianummer 5"/>
          <p:cNvSpPr>
            <a:spLocks noGrp="1"/>
          </p:cNvSpPr>
          <p:nvPr>
            <p:ph type="sldNum" sz="quarter" idx="12"/>
          </p:nvPr>
        </p:nvSpPr>
        <p:spPr/>
        <p:txBody>
          <a:bodyPr/>
          <a:lstStyle/>
          <a:p>
            <a:fld id="{7071CB0F-F34F-403E-9CBE-6A3A4A3EA8DF}" type="slidenum">
              <a:rPr lang="nl-NL" smtClean="0"/>
              <a:t>6</a:t>
            </a:fld>
            <a:endParaRPr lang="nl-NL"/>
          </a:p>
        </p:txBody>
      </p:sp>
    </p:spTree>
    <p:extLst>
      <p:ext uri="{BB962C8B-B14F-4D97-AF65-F5344CB8AC3E}">
        <p14:creationId xmlns:p14="http://schemas.microsoft.com/office/powerpoint/2010/main" val="2311071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a:p>
            <a:endParaRPr lang="nl-BE" dirty="0"/>
          </a:p>
        </p:txBody>
      </p:sp>
      <p:sp>
        <p:nvSpPr>
          <p:cNvPr id="4" name="Tijdelijke aanduiding voor datum 3"/>
          <p:cNvSpPr>
            <a:spLocks noGrp="1"/>
          </p:cNvSpPr>
          <p:nvPr>
            <p:ph type="dt" idx="10"/>
          </p:nvPr>
        </p:nvSpPr>
        <p:spPr/>
        <p:txBody>
          <a:bodyPr/>
          <a:lstStyle/>
          <a:p>
            <a:r>
              <a:rPr lang="nl-NL"/>
              <a:t>januari - februari 2017</a:t>
            </a:r>
          </a:p>
        </p:txBody>
      </p:sp>
      <p:sp>
        <p:nvSpPr>
          <p:cNvPr id="5" name="Tijdelijke aanduiding voor voettekst 4"/>
          <p:cNvSpPr>
            <a:spLocks noGrp="1"/>
          </p:cNvSpPr>
          <p:nvPr>
            <p:ph type="ftr" sz="quarter" idx="11"/>
          </p:nvPr>
        </p:nvSpPr>
        <p:spPr/>
        <p:txBody>
          <a:bodyPr/>
          <a:lstStyle/>
          <a:p>
            <a:r>
              <a:rPr lang="nl-NL"/>
              <a:t>Roadshow Famifed - Transitie kinderbijslag Vlaanderen</a:t>
            </a:r>
          </a:p>
        </p:txBody>
      </p:sp>
      <p:sp>
        <p:nvSpPr>
          <p:cNvPr id="6" name="Tijdelijke aanduiding voor dianummer 5"/>
          <p:cNvSpPr>
            <a:spLocks noGrp="1"/>
          </p:cNvSpPr>
          <p:nvPr>
            <p:ph type="sldNum" sz="quarter" idx="12"/>
          </p:nvPr>
        </p:nvSpPr>
        <p:spPr/>
        <p:txBody>
          <a:bodyPr/>
          <a:lstStyle/>
          <a:p>
            <a:fld id="{7071CB0F-F34F-403E-9CBE-6A3A4A3EA8DF}" type="slidenum">
              <a:rPr lang="nl-NL" smtClean="0"/>
              <a:t>7</a:t>
            </a:fld>
            <a:endParaRPr lang="nl-NL"/>
          </a:p>
        </p:txBody>
      </p:sp>
    </p:spTree>
    <p:extLst>
      <p:ext uri="{BB962C8B-B14F-4D97-AF65-F5344CB8AC3E}">
        <p14:creationId xmlns:p14="http://schemas.microsoft.com/office/powerpoint/2010/main" val="2698547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0"/>
          </p:nvPr>
        </p:nvSpPr>
        <p:spPr/>
        <p:txBody>
          <a:bodyPr/>
          <a:lstStyle/>
          <a:p>
            <a:r>
              <a:rPr lang="nl-NL"/>
              <a:t>januari - februari 2017</a:t>
            </a:r>
          </a:p>
        </p:txBody>
      </p:sp>
      <p:sp>
        <p:nvSpPr>
          <p:cNvPr id="5" name="Tijdelijke aanduiding voor voettekst 4"/>
          <p:cNvSpPr>
            <a:spLocks noGrp="1"/>
          </p:cNvSpPr>
          <p:nvPr>
            <p:ph type="ftr" sz="quarter" idx="11"/>
          </p:nvPr>
        </p:nvSpPr>
        <p:spPr/>
        <p:txBody>
          <a:bodyPr/>
          <a:lstStyle/>
          <a:p>
            <a:r>
              <a:rPr lang="nl-NL"/>
              <a:t>Roadshow Famifed - Transitie kinderbijslag Vlaanderen</a:t>
            </a:r>
          </a:p>
        </p:txBody>
      </p:sp>
      <p:sp>
        <p:nvSpPr>
          <p:cNvPr id="6" name="Tijdelijke aanduiding voor dianummer 5"/>
          <p:cNvSpPr>
            <a:spLocks noGrp="1"/>
          </p:cNvSpPr>
          <p:nvPr>
            <p:ph type="sldNum" sz="quarter" idx="12"/>
          </p:nvPr>
        </p:nvSpPr>
        <p:spPr/>
        <p:txBody>
          <a:bodyPr/>
          <a:lstStyle/>
          <a:p>
            <a:fld id="{7071CB0F-F34F-403E-9CBE-6A3A4A3EA8DF}" type="slidenum">
              <a:rPr lang="nl-NL" smtClean="0"/>
              <a:t>8</a:t>
            </a:fld>
            <a:endParaRPr lang="nl-NL"/>
          </a:p>
        </p:txBody>
      </p:sp>
    </p:spTree>
    <p:extLst>
      <p:ext uri="{BB962C8B-B14F-4D97-AF65-F5344CB8AC3E}">
        <p14:creationId xmlns:p14="http://schemas.microsoft.com/office/powerpoint/2010/main" val="285893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0"/>
          </p:nvPr>
        </p:nvSpPr>
        <p:spPr/>
        <p:txBody>
          <a:bodyPr/>
          <a:lstStyle/>
          <a:p>
            <a:r>
              <a:rPr lang="nl-NL"/>
              <a:t>januari - februari 2017</a:t>
            </a:r>
          </a:p>
        </p:txBody>
      </p:sp>
      <p:sp>
        <p:nvSpPr>
          <p:cNvPr id="5" name="Tijdelijke aanduiding voor voettekst 4"/>
          <p:cNvSpPr>
            <a:spLocks noGrp="1"/>
          </p:cNvSpPr>
          <p:nvPr>
            <p:ph type="ftr" sz="quarter" idx="11"/>
          </p:nvPr>
        </p:nvSpPr>
        <p:spPr/>
        <p:txBody>
          <a:bodyPr/>
          <a:lstStyle/>
          <a:p>
            <a:r>
              <a:rPr lang="nl-NL"/>
              <a:t>Roadshow Famifed - Transitie kinderbijslag Vlaanderen</a:t>
            </a:r>
          </a:p>
        </p:txBody>
      </p:sp>
      <p:sp>
        <p:nvSpPr>
          <p:cNvPr id="6" name="Tijdelijke aanduiding voor dianummer 5"/>
          <p:cNvSpPr>
            <a:spLocks noGrp="1"/>
          </p:cNvSpPr>
          <p:nvPr>
            <p:ph type="sldNum" sz="quarter" idx="12"/>
          </p:nvPr>
        </p:nvSpPr>
        <p:spPr/>
        <p:txBody>
          <a:bodyPr/>
          <a:lstStyle/>
          <a:p>
            <a:fld id="{7071CB0F-F34F-403E-9CBE-6A3A4A3EA8DF}" type="slidenum">
              <a:rPr lang="nl-NL" smtClean="0"/>
              <a:t>9</a:t>
            </a:fld>
            <a:endParaRPr lang="nl-NL"/>
          </a:p>
        </p:txBody>
      </p:sp>
    </p:spTree>
    <p:extLst>
      <p:ext uri="{BB962C8B-B14F-4D97-AF65-F5344CB8AC3E}">
        <p14:creationId xmlns:p14="http://schemas.microsoft.com/office/powerpoint/2010/main" val="24472838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2.ti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GettyImages-554994495.jpg"/>
          <p:cNvPicPr>
            <a:picLocks noChangeAspect="1"/>
          </p:cNvPicPr>
          <p:nvPr userDrawn="1"/>
        </p:nvPicPr>
        <p:blipFill rotWithShape="1">
          <a:blip r:embed="rId2">
            <a:extLst>
              <a:ext uri="{28A0092B-C50C-407E-A947-70E740481C1C}">
                <a14:useLocalDpi xmlns:a14="http://schemas.microsoft.com/office/drawing/2010/main" val="0"/>
              </a:ext>
            </a:extLst>
          </a:blip>
          <a:srcRect t="13958" b="1569"/>
          <a:stretch/>
        </p:blipFill>
        <p:spPr>
          <a:xfrm>
            <a:off x="0" y="-1"/>
            <a:ext cx="9144000" cy="5149435"/>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137498"/>
            <a:ext cx="9144000" cy="1011936"/>
          </a:xfrm>
          <a:prstGeom prst="rect">
            <a:avLst/>
          </a:prstGeom>
        </p:spPr>
      </p:pic>
    </p:spTree>
    <p:extLst>
      <p:ext uri="{BB962C8B-B14F-4D97-AF65-F5344CB8AC3E}">
        <p14:creationId xmlns:p14="http://schemas.microsoft.com/office/powerpoint/2010/main" val="2573399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4"/>
            <a:ext cx="9144000" cy="514502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37498"/>
            <a:ext cx="9144000" cy="1011936"/>
          </a:xfrm>
          <a:prstGeom prst="rect">
            <a:avLst/>
          </a:prstGeom>
        </p:spPr>
      </p:pic>
    </p:spTree>
    <p:extLst>
      <p:ext uri="{BB962C8B-B14F-4D97-AF65-F5344CB8AC3E}">
        <p14:creationId xmlns:p14="http://schemas.microsoft.com/office/powerpoint/2010/main" val="1890038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4"/>
            <a:ext cx="9144000" cy="514502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37498"/>
            <a:ext cx="9144000" cy="1011936"/>
          </a:xfrm>
          <a:prstGeom prst="rect">
            <a:avLst/>
          </a:prstGeom>
        </p:spPr>
      </p:pic>
    </p:spTree>
    <p:extLst>
      <p:ext uri="{BB962C8B-B14F-4D97-AF65-F5344CB8AC3E}">
        <p14:creationId xmlns:p14="http://schemas.microsoft.com/office/powerpoint/2010/main" val="488954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4"/>
            <a:ext cx="9144000" cy="514502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37498"/>
            <a:ext cx="9144000" cy="1011936"/>
          </a:xfrm>
          <a:prstGeom prst="rect">
            <a:avLst/>
          </a:prstGeom>
        </p:spPr>
      </p:pic>
    </p:spTree>
    <p:extLst>
      <p:ext uri="{BB962C8B-B14F-4D97-AF65-F5344CB8AC3E}">
        <p14:creationId xmlns:p14="http://schemas.microsoft.com/office/powerpoint/2010/main" val="164692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4"/>
            <a:ext cx="9144000" cy="514502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37498"/>
            <a:ext cx="9144000" cy="1011936"/>
          </a:xfrm>
          <a:prstGeom prst="rect">
            <a:avLst/>
          </a:prstGeom>
        </p:spPr>
      </p:pic>
    </p:spTree>
    <p:extLst>
      <p:ext uri="{BB962C8B-B14F-4D97-AF65-F5344CB8AC3E}">
        <p14:creationId xmlns:p14="http://schemas.microsoft.com/office/powerpoint/2010/main" val="2778637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8" name="Rectangle 7"/>
          <p:cNvSpPr/>
          <p:nvPr/>
        </p:nvSpPr>
        <p:spPr>
          <a:xfrm>
            <a:off x="0" y="0"/>
            <a:ext cx="9144000" cy="5143500"/>
          </a:xfrm>
          <a:prstGeom prst="rect">
            <a:avLst/>
          </a:prstGeom>
          <a:solidFill>
            <a:srgbClr val="37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2F3F3"/>
              </a:solidFill>
            </a:endParaRPr>
          </a:p>
        </p:txBody>
      </p:sp>
      <p:sp>
        <p:nvSpPr>
          <p:cNvPr id="2" name="Title 1"/>
          <p:cNvSpPr>
            <a:spLocks noGrp="1"/>
          </p:cNvSpPr>
          <p:nvPr>
            <p:ph type="ctrTitle" hasCustomPrompt="1"/>
          </p:nvPr>
        </p:nvSpPr>
        <p:spPr>
          <a:xfrm>
            <a:off x="685800" y="1"/>
            <a:ext cx="7772400" cy="4532144"/>
          </a:xfrm>
        </p:spPr>
        <p:txBody>
          <a:bodyPr>
            <a:normAutofit/>
          </a:bodyPr>
          <a:lstStyle>
            <a:lvl1pPr>
              <a:defRPr sz="3000" b="1" i="0">
                <a:solidFill>
                  <a:schemeClr val="bg1"/>
                </a:solidFill>
                <a:latin typeface="Flanders Art Sans"/>
                <a:cs typeface="Flanders Art Sans"/>
              </a:defRPr>
            </a:lvl1pPr>
          </a:lstStyle>
          <a:p>
            <a:r>
              <a:rPr lang="nl-BE" dirty="0"/>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37498"/>
            <a:ext cx="9144000" cy="1011936"/>
          </a:xfrm>
          <a:prstGeom prst="rect">
            <a:avLst/>
          </a:prstGeom>
        </p:spPr>
      </p:pic>
      <p:sp>
        <p:nvSpPr>
          <p:cNvPr id="6" name="Rectangle 7"/>
          <p:cNvSpPr/>
          <p:nvPr userDrawn="1"/>
        </p:nvSpPr>
        <p:spPr>
          <a:xfrm>
            <a:off x="0" y="0"/>
            <a:ext cx="9144000" cy="5143500"/>
          </a:xfrm>
          <a:prstGeom prst="rect">
            <a:avLst/>
          </a:prstGeom>
          <a:solidFill>
            <a:srgbClr val="37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2F3F3"/>
              </a:solidFill>
            </a:endParaRPr>
          </a:p>
        </p:txBody>
      </p:sp>
      <p:pic>
        <p:nvPicPr>
          <p:cNvPr id="7"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137498"/>
            <a:ext cx="9144000" cy="1011936"/>
          </a:xfrm>
          <a:prstGeom prst="rect">
            <a:avLst/>
          </a:prstGeom>
        </p:spPr>
      </p:pic>
    </p:spTree>
    <p:extLst>
      <p:ext uri="{BB962C8B-B14F-4D97-AF65-F5344CB8AC3E}">
        <p14:creationId xmlns:p14="http://schemas.microsoft.com/office/powerpoint/2010/main" val="3690418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9" name="Rectangle 8"/>
          <p:cNvSpPr/>
          <p:nvPr/>
        </p:nvSpPr>
        <p:spPr>
          <a:xfrm>
            <a:off x="0" y="0"/>
            <a:ext cx="4919926" cy="5143500"/>
          </a:xfrm>
          <a:prstGeom prst="rect">
            <a:avLst/>
          </a:prstGeom>
          <a:solidFill>
            <a:srgbClr val="37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37BFBF"/>
              </a:solidFill>
            </a:endParaRPr>
          </a:p>
        </p:txBody>
      </p:sp>
      <p:pic>
        <p:nvPicPr>
          <p:cNvPr id="8" name="Picture 7" descr="ASSETS_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8531" y="0"/>
            <a:ext cx="6435469" cy="5143500"/>
          </a:xfrm>
          <a:prstGeom prst="rect">
            <a:avLst/>
          </a:prstGeom>
        </p:spPr>
      </p:pic>
      <p:sp>
        <p:nvSpPr>
          <p:cNvPr id="2" name="Title 1"/>
          <p:cNvSpPr>
            <a:spLocks noGrp="1"/>
          </p:cNvSpPr>
          <p:nvPr>
            <p:ph type="title" hasCustomPrompt="1"/>
          </p:nvPr>
        </p:nvSpPr>
        <p:spPr>
          <a:xfrm>
            <a:off x="5075238" y="383999"/>
            <a:ext cx="3991390" cy="857250"/>
          </a:xfrm>
        </p:spPr>
        <p:txBody>
          <a:bodyPr>
            <a:normAutofit/>
          </a:bodyPr>
          <a:lstStyle>
            <a:lvl1pPr algn="l">
              <a:defRPr sz="2500" b="1" i="0">
                <a:solidFill>
                  <a:srgbClr val="37BFBF"/>
                </a:solidFill>
                <a:latin typeface="Flanders Art Sans"/>
                <a:cs typeface="Flanders Art Sans"/>
              </a:defRPr>
            </a:lvl1pPr>
          </a:lstStyle>
          <a:p>
            <a:r>
              <a:rPr lang="nl-BE" dirty="0"/>
              <a:t>CLICK TO EDIT MASTER TITLE STYLE</a:t>
            </a:r>
            <a:endParaRPr lang="en-US" dirty="0"/>
          </a:p>
        </p:txBody>
      </p:sp>
      <p:sp>
        <p:nvSpPr>
          <p:cNvPr id="3" name="Content Placeholder 2"/>
          <p:cNvSpPr>
            <a:spLocks noGrp="1"/>
          </p:cNvSpPr>
          <p:nvPr>
            <p:ph sz="half" idx="1" hasCustomPrompt="1"/>
          </p:nvPr>
        </p:nvSpPr>
        <p:spPr>
          <a:xfrm>
            <a:off x="162643" y="640899"/>
            <a:ext cx="2947126" cy="4038412"/>
          </a:xfrm>
        </p:spPr>
        <p:txBody>
          <a:bodyPr>
            <a:normAutofit/>
          </a:bodyPr>
          <a:lstStyle>
            <a:lvl1pPr marL="0" indent="0" algn="l">
              <a:buNone/>
              <a:defRPr sz="2500" b="0" i="1">
                <a:solidFill>
                  <a:schemeClr val="bg1"/>
                </a:solidFill>
                <a:latin typeface="Flanders Art Sans Light"/>
                <a:cs typeface="Flanders Art Sans Light"/>
              </a:defRPr>
            </a:lvl1pPr>
            <a:lvl2pPr>
              <a:defRPr sz="2400">
                <a:solidFill>
                  <a:schemeClr val="bg1"/>
                </a:solidFill>
                <a:latin typeface="Flanders Art Sans"/>
                <a:cs typeface="Flanders Art Sans"/>
              </a:defRPr>
            </a:lvl2pPr>
            <a:lvl3pPr>
              <a:defRPr sz="2000">
                <a:solidFill>
                  <a:schemeClr val="bg1"/>
                </a:solidFill>
                <a:latin typeface="Flanders Art Sans"/>
                <a:cs typeface="Flanders Art Sans"/>
              </a:defRPr>
            </a:lvl3pPr>
            <a:lvl4pPr>
              <a:defRPr sz="1800">
                <a:solidFill>
                  <a:schemeClr val="bg1"/>
                </a:solidFill>
                <a:latin typeface="Flanders Art Sans"/>
                <a:cs typeface="Flanders Art Sans"/>
              </a:defRPr>
            </a:lvl4pPr>
            <a:lvl5pPr>
              <a:defRPr sz="1800">
                <a:solidFill>
                  <a:schemeClr val="bg1"/>
                </a:solidFill>
                <a:latin typeface="Flanders Art Sans"/>
                <a:cs typeface="Flanders Art Sans"/>
              </a:defRPr>
            </a:lvl5pPr>
            <a:lvl6pPr>
              <a:defRPr sz="1800"/>
            </a:lvl6pPr>
            <a:lvl7pPr>
              <a:defRPr sz="1800"/>
            </a:lvl7pPr>
            <a:lvl8pPr>
              <a:defRPr sz="1800"/>
            </a:lvl8pPr>
            <a:lvl9pPr>
              <a:defRPr sz="1800"/>
            </a:lvl9pPr>
          </a:lstStyle>
          <a:p>
            <a:pPr lvl="0"/>
            <a:r>
              <a:rPr lang="nl-BE" dirty="0"/>
              <a:t>CLICK TO EDIT MASTER TEXT STYLES</a:t>
            </a:r>
          </a:p>
        </p:txBody>
      </p:sp>
      <p:sp>
        <p:nvSpPr>
          <p:cNvPr id="4" name="Content Placeholder 3"/>
          <p:cNvSpPr>
            <a:spLocks noGrp="1"/>
          </p:cNvSpPr>
          <p:nvPr>
            <p:ph sz="half" idx="2"/>
          </p:nvPr>
        </p:nvSpPr>
        <p:spPr>
          <a:xfrm>
            <a:off x="5075238" y="1247147"/>
            <a:ext cx="3991390" cy="3581863"/>
          </a:xfrm>
        </p:spPr>
        <p:txBody>
          <a:bodyPr>
            <a:normAutofit/>
          </a:bodyPr>
          <a:lstStyle>
            <a:lvl1pPr marL="0" indent="0">
              <a:buNone/>
              <a:defRPr sz="1500">
                <a:solidFill>
                  <a:srgbClr val="464600"/>
                </a:solidFill>
                <a:latin typeface="Flanders Art Sans"/>
                <a:cs typeface="Flanders Art Sans"/>
              </a:defRPr>
            </a:lvl1pPr>
            <a:lvl2pPr>
              <a:defRPr sz="2400">
                <a:latin typeface="Flanders Art Sans"/>
                <a:cs typeface="Flanders Art Sans"/>
              </a:defRPr>
            </a:lvl2pPr>
            <a:lvl3pPr>
              <a:defRPr sz="2000">
                <a:latin typeface="Flanders Art Sans"/>
                <a:cs typeface="Flanders Art Sans"/>
              </a:defRPr>
            </a:lvl3pPr>
            <a:lvl4pPr>
              <a:defRPr sz="1800">
                <a:latin typeface="Flanders Art Sans"/>
                <a:cs typeface="Flanders Art Sans"/>
              </a:defRPr>
            </a:lvl4pPr>
            <a:lvl5pPr>
              <a:defRPr sz="1800">
                <a:latin typeface="Flanders Art Sans"/>
                <a:cs typeface="Flanders Art Sans"/>
              </a:defRPr>
            </a:lvl5pPr>
            <a:lvl6pPr>
              <a:defRPr sz="1800"/>
            </a:lvl6pPr>
            <a:lvl7pPr>
              <a:defRPr sz="1800"/>
            </a:lvl7pPr>
            <a:lvl8pPr>
              <a:defRPr sz="1800"/>
            </a:lvl8pPr>
            <a:lvl9pPr>
              <a:defRPr sz="1800"/>
            </a:lvl9pPr>
          </a:lstStyle>
          <a:p>
            <a:pPr lvl="0"/>
            <a:r>
              <a:rPr lang="nl-NL"/>
              <a:t>Tekststijl van het model bewerken</a:t>
            </a:r>
          </a:p>
        </p:txBody>
      </p:sp>
      <p:pic>
        <p:nvPicPr>
          <p:cNvPr id="10" name="Picture 9" descr="logo_groeipakk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1006" y="82177"/>
            <a:ext cx="985622" cy="291680"/>
          </a:xfrm>
          <a:prstGeom prst="rect">
            <a:avLst/>
          </a:prstGeom>
        </p:spPr>
      </p:pic>
      <p:sp>
        <p:nvSpPr>
          <p:cNvPr id="11" name="Rectangle 8"/>
          <p:cNvSpPr/>
          <p:nvPr userDrawn="1"/>
        </p:nvSpPr>
        <p:spPr>
          <a:xfrm>
            <a:off x="0" y="0"/>
            <a:ext cx="4919926" cy="5143500"/>
          </a:xfrm>
          <a:prstGeom prst="rect">
            <a:avLst/>
          </a:prstGeom>
          <a:solidFill>
            <a:srgbClr val="37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37BFBF"/>
              </a:solidFill>
            </a:endParaRPr>
          </a:p>
        </p:txBody>
      </p:sp>
      <p:pic>
        <p:nvPicPr>
          <p:cNvPr id="12" name="Picture 7" descr="ASSETS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8531" y="0"/>
            <a:ext cx="6435469" cy="5143500"/>
          </a:xfrm>
          <a:prstGeom prst="rect">
            <a:avLst/>
          </a:prstGeom>
        </p:spPr>
      </p:pic>
      <p:pic>
        <p:nvPicPr>
          <p:cNvPr id="13" name="Picture 9" descr="logo_groeipakke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1006" y="82177"/>
            <a:ext cx="985622" cy="291680"/>
          </a:xfrm>
          <a:prstGeom prst="rect">
            <a:avLst/>
          </a:prstGeom>
        </p:spPr>
      </p:pic>
    </p:spTree>
    <p:extLst>
      <p:ext uri="{BB962C8B-B14F-4D97-AF65-F5344CB8AC3E}">
        <p14:creationId xmlns:p14="http://schemas.microsoft.com/office/powerpoint/2010/main" val="3023646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rgbClr val="F2F3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2F3F3"/>
              </a:solidFill>
            </a:endParaRPr>
          </a:p>
        </p:txBody>
      </p:sp>
      <p:sp>
        <p:nvSpPr>
          <p:cNvPr id="2" name="Title 1"/>
          <p:cNvSpPr>
            <a:spLocks noGrp="1"/>
          </p:cNvSpPr>
          <p:nvPr>
            <p:ph type="title" hasCustomPrompt="1"/>
          </p:nvPr>
        </p:nvSpPr>
        <p:spPr>
          <a:xfrm>
            <a:off x="457200" y="383999"/>
            <a:ext cx="8229600" cy="857250"/>
          </a:xfrm>
        </p:spPr>
        <p:txBody>
          <a:bodyPr>
            <a:normAutofit/>
          </a:bodyPr>
          <a:lstStyle>
            <a:lvl1pPr algn="l">
              <a:defRPr sz="2500" b="1" i="0">
                <a:solidFill>
                  <a:srgbClr val="37BFBF"/>
                </a:solidFill>
                <a:latin typeface="Flanders Art Sans"/>
                <a:cs typeface="Flanders Art Sans"/>
              </a:defRPr>
            </a:lvl1pPr>
          </a:lstStyle>
          <a:p>
            <a:r>
              <a:rPr lang="nl-BE" dirty="0"/>
              <a:t>CLICK TO EDIT MASTER TITLE STYLE</a:t>
            </a:r>
            <a:endParaRPr lang="en-US" dirty="0"/>
          </a:p>
        </p:txBody>
      </p:sp>
      <p:sp>
        <p:nvSpPr>
          <p:cNvPr id="3" name="Content Placeholder 2"/>
          <p:cNvSpPr>
            <a:spLocks noGrp="1"/>
          </p:cNvSpPr>
          <p:nvPr>
            <p:ph idx="1"/>
          </p:nvPr>
        </p:nvSpPr>
        <p:spPr>
          <a:xfrm>
            <a:off x="457200" y="1378171"/>
            <a:ext cx="8229600" cy="3286139"/>
          </a:xfrm>
        </p:spPr>
        <p:txBody>
          <a:bodyPr/>
          <a:lstStyle>
            <a:lvl1pPr>
              <a:defRPr sz="2000">
                <a:solidFill>
                  <a:srgbClr val="464600"/>
                </a:solidFill>
                <a:latin typeface="Flanders Art Sans"/>
                <a:cs typeface="Flanders Art Sans"/>
              </a:defRPr>
            </a:lvl1pPr>
            <a:lvl2pPr>
              <a:defRPr sz="1500">
                <a:solidFill>
                  <a:srgbClr val="464600"/>
                </a:solidFill>
                <a:latin typeface="Flanders Art Sans"/>
                <a:cs typeface="Flanders Art Sans"/>
              </a:defRPr>
            </a:lvl2pPr>
            <a:lvl3pPr>
              <a:defRPr sz="1500">
                <a:solidFill>
                  <a:srgbClr val="464600"/>
                </a:solidFill>
                <a:latin typeface="Flanders Art Sans"/>
                <a:cs typeface="Flanders Art Sans"/>
              </a:defRPr>
            </a:lvl3pPr>
            <a:lvl4pPr>
              <a:defRPr sz="1500">
                <a:solidFill>
                  <a:srgbClr val="464600"/>
                </a:solidFill>
                <a:latin typeface="Flanders Art Sans"/>
                <a:cs typeface="Flanders Art Sans"/>
              </a:defRPr>
            </a:lvl4pPr>
            <a:lvl5pPr>
              <a:defRPr sz="1500">
                <a:solidFill>
                  <a:srgbClr val="464600"/>
                </a:solidFill>
                <a:latin typeface="Flanders Art Sans"/>
                <a:cs typeface="Flanders Art Sans"/>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pic>
        <p:nvPicPr>
          <p:cNvPr id="9" name="Picture 8" descr="logo_groeipakk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1006" y="82177"/>
            <a:ext cx="985622" cy="291680"/>
          </a:xfrm>
          <a:prstGeom prst="rect">
            <a:avLst/>
          </a:prstGeom>
        </p:spPr>
      </p:pic>
      <p:sp>
        <p:nvSpPr>
          <p:cNvPr id="6" name="Rectangle 6"/>
          <p:cNvSpPr/>
          <p:nvPr userDrawn="1"/>
        </p:nvSpPr>
        <p:spPr>
          <a:xfrm>
            <a:off x="0" y="0"/>
            <a:ext cx="9144000" cy="5143500"/>
          </a:xfrm>
          <a:prstGeom prst="rect">
            <a:avLst/>
          </a:prstGeom>
          <a:solidFill>
            <a:srgbClr val="F2F3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2F3F3"/>
              </a:solidFill>
            </a:endParaRPr>
          </a:p>
        </p:txBody>
      </p:sp>
      <p:pic>
        <p:nvPicPr>
          <p:cNvPr id="8" name="Picture 8" descr="logo_groeipakke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1006" y="82177"/>
            <a:ext cx="985622" cy="291680"/>
          </a:xfrm>
          <a:prstGeom prst="rect">
            <a:avLst/>
          </a:prstGeom>
        </p:spPr>
      </p:pic>
    </p:spTree>
    <p:extLst>
      <p:ext uri="{BB962C8B-B14F-4D97-AF65-F5344CB8AC3E}">
        <p14:creationId xmlns:p14="http://schemas.microsoft.com/office/powerpoint/2010/main" val="3019716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pic>
        <p:nvPicPr>
          <p:cNvPr id="5" name="Picture 4" descr="GettyImages-664657705.jpg"/>
          <p:cNvPicPr>
            <a:picLocks noChangeAspect="1"/>
          </p:cNvPicPr>
          <p:nvPr/>
        </p:nvPicPr>
        <p:blipFill rotWithShape="1">
          <a:blip r:embed="rId2">
            <a:extLst>
              <a:ext uri="{28A0092B-C50C-407E-A947-70E740481C1C}">
                <a14:useLocalDpi xmlns:a14="http://schemas.microsoft.com/office/drawing/2010/main" val="0"/>
              </a:ext>
            </a:extLst>
          </a:blip>
          <a:srcRect t="12088" b="16886"/>
          <a:stretch/>
        </p:blipFill>
        <p:spPr>
          <a:xfrm>
            <a:off x="4322378" y="2433"/>
            <a:ext cx="4821622" cy="513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33"/>
            <a:ext cx="6435469" cy="5138633"/>
          </a:xfrm>
          <a:prstGeom prst="rect">
            <a:avLst/>
          </a:prstGeom>
        </p:spPr>
      </p:pic>
      <p:sp>
        <p:nvSpPr>
          <p:cNvPr id="2" name="Title 1"/>
          <p:cNvSpPr>
            <a:spLocks noGrp="1"/>
          </p:cNvSpPr>
          <p:nvPr>
            <p:ph type="title" hasCustomPrompt="1"/>
          </p:nvPr>
        </p:nvSpPr>
        <p:spPr>
          <a:xfrm>
            <a:off x="407199" y="383999"/>
            <a:ext cx="3991390" cy="857250"/>
          </a:xfrm>
        </p:spPr>
        <p:txBody>
          <a:bodyPr>
            <a:normAutofit/>
          </a:bodyPr>
          <a:lstStyle>
            <a:lvl1pPr algn="l">
              <a:defRPr sz="2500" b="1" i="0">
                <a:solidFill>
                  <a:srgbClr val="37BFBF"/>
                </a:solidFill>
                <a:latin typeface="Flanders Art Sans"/>
                <a:cs typeface="Flanders Art Sans"/>
              </a:defRPr>
            </a:lvl1pPr>
          </a:lstStyle>
          <a:p>
            <a:r>
              <a:rPr lang="nl-BE" dirty="0"/>
              <a:t>CLICK TO EDIT MASTER TITLE STYLE</a:t>
            </a:r>
            <a:endParaRPr lang="en-US" dirty="0"/>
          </a:p>
        </p:txBody>
      </p:sp>
      <p:sp>
        <p:nvSpPr>
          <p:cNvPr id="4" name="Content Placeholder 3"/>
          <p:cNvSpPr>
            <a:spLocks noGrp="1"/>
          </p:cNvSpPr>
          <p:nvPr>
            <p:ph sz="half" idx="2"/>
          </p:nvPr>
        </p:nvSpPr>
        <p:spPr>
          <a:xfrm>
            <a:off x="407199" y="1247147"/>
            <a:ext cx="3991390" cy="3581863"/>
          </a:xfrm>
        </p:spPr>
        <p:txBody>
          <a:bodyPr>
            <a:normAutofit/>
          </a:bodyPr>
          <a:lstStyle>
            <a:lvl1pPr marL="0" indent="0">
              <a:buNone/>
              <a:defRPr sz="1500">
                <a:solidFill>
                  <a:srgbClr val="464600"/>
                </a:solidFill>
                <a:latin typeface="Flanders Art Sans"/>
                <a:cs typeface="Flanders Art Sans"/>
              </a:defRPr>
            </a:lvl1pPr>
            <a:lvl2pPr>
              <a:defRPr sz="2400">
                <a:latin typeface="Flanders Art Sans"/>
                <a:cs typeface="Flanders Art Sans"/>
              </a:defRPr>
            </a:lvl2pPr>
            <a:lvl3pPr>
              <a:defRPr sz="2000">
                <a:latin typeface="Flanders Art Sans"/>
                <a:cs typeface="Flanders Art Sans"/>
              </a:defRPr>
            </a:lvl3pPr>
            <a:lvl4pPr>
              <a:defRPr sz="1800">
                <a:latin typeface="Flanders Art Sans"/>
                <a:cs typeface="Flanders Art Sans"/>
              </a:defRPr>
            </a:lvl4pPr>
            <a:lvl5pPr>
              <a:defRPr sz="1800">
                <a:latin typeface="Flanders Art Sans"/>
                <a:cs typeface="Flanders Art Sans"/>
              </a:defRPr>
            </a:lvl5pPr>
            <a:lvl6pPr>
              <a:defRPr sz="1800"/>
            </a:lvl6pPr>
            <a:lvl7pPr>
              <a:defRPr sz="1800"/>
            </a:lvl7pPr>
            <a:lvl8pPr>
              <a:defRPr sz="1800"/>
            </a:lvl8pPr>
            <a:lvl9pPr>
              <a:defRPr sz="1800"/>
            </a:lvl9pPr>
          </a:lstStyle>
          <a:p>
            <a:pPr lvl="0"/>
            <a:r>
              <a:rPr lang="nl-NL"/>
              <a:t>Tekststijl van het model bewerken</a:t>
            </a:r>
          </a:p>
        </p:txBody>
      </p:sp>
      <p:pic>
        <p:nvPicPr>
          <p:cNvPr id="10" name="Picture 9" descr="logo_groeipakk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1006" y="82177"/>
            <a:ext cx="985622" cy="291680"/>
          </a:xfrm>
          <a:prstGeom prst="rect">
            <a:avLst/>
          </a:prstGeom>
        </p:spPr>
      </p:pic>
      <p:pic>
        <p:nvPicPr>
          <p:cNvPr id="7" name="Picture 4" descr="GettyImages-664657705.jpg"/>
          <p:cNvPicPr>
            <a:picLocks noChangeAspect="1"/>
          </p:cNvPicPr>
          <p:nvPr userDrawn="1"/>
        </p:nvPicPr>
        <p:blipFill rotWithShape="1">
          <a:blip r:embed="rId2">
            <a:extLst>
              <a:ext uri="{28A0092B-C50C-407E-A947-70E740481C1C}">
                <a14:useLocalDpi xmlns:a14="http://schemas.microsoft.com/office/drawing/2010/main" val="0"/>
              </a:ext>
            </a:extLst>
          </a:blip>
          <a:srcRect t="12088" b="16886"/>
          <a:stretch/>
        </p:blipFill>
        <p:spPr>
          <a:xfrm>
            <a:off x="4322378" y="2433"/>
            <a:ext cx="4821622" cy="5138633"/>
          </a:xfrm>
          <a:prstGeom prst="rect">
            <a:avLst/>
          </a:prstGeom>
        </p:spPr>
      </p:pic>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33"/>
            <a:ext cx="6435469" cy="5138633"/>
          </a:xfrm>
          <a:prstGeom prst="rect">
            <a:avLst/>
          </a:prstGeom>
        </p:spPr>
      </p:pic>
      <p:pic>
        <p:nvPicPr>
          <p:cNvPr id="11" name="Picture 9" descr="logo_groeipakke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81006" y="82177"/>
            <a:ext cx="985622" cy="291680"/>
          </a:xfrm>
          <a:prstGeom prst="rect">
            <a:avLst/>
          </a:prstGeom>
        </p:spPr>
      </p:pic>
    </p:spTree>
    <p:extLst>
      <p:ext uri="{BB962C8B-B14F-4D97-AF65-F5344CB8AC3E}">
        <p14:creationId xmlns:p14="http://schemas.microsoft.com/office/powerpoint/2010/main" val="3320704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4773" y="2771"/>
            <a:ext cx="9152466" cy="514978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33"/>
            <a:ext cx="6435469" cy="5138633"/>
          </a:xfrm>
          <a:prstGeom prst="rect">
            <a:avLst/>
          </a:prstGeom>
        </p:spPr>
      </p:pic>
      <p:sp>
        <p:nvSpPr>
          <p:cNvPr id="2" name="Title 1"/>
          <p:cNvSpPr>
            <a:spLocks noGrp="1"/>
          </p:cNvSpPr>
          <p:nvPr>
            <p:ph type="title" hasCustomPrompt="1"/>
          </p:nvPr>
        </p:nvSpPr>
        <p:spPr>
          <a:xfrm>
            <a:off x="407199" y="383999"/>
            <a:ext cx="3991390" cy="857250"/>
          </a:xfrm>
        </p:spPr>
        <p:txBody>
          <a:bodyPr>
            <a:normAutofit/>
          </a:bodyPr>
          <a:lstStyle>
            <a:lvl1pPr algn="l">
              <a:defRPr sz="2500" b="1" i="0">
                <a:solidFill>
                  <a:srgbClr val="37BFBF"/>
                </a:solidFill>
                <a:latin typeface="Flanders Art Sans"/>
                <a:cs typeface="Flanders Art Sans"/>
              </a:defRPr>
            </a:lvl1pPr>
          </a:lstStyle>
          <a:p>
            <a:r>
              <a:rPr lang="nl-BE" dirty="0"/>
              <a:t>CLICK TO EDIT MASTER TITLE STYLE</a:t>
            </a:r>
            <a:endParaRPr lang="en-US" dirty="0"/>
          </a:p>
        </p:txBody>
      </p:sp>
      <p:sp>
        <p:nvSpPr>
          <p:cNvPr id="4" name="Content Placeholder 3"/>
          <p:cNvSpPr>
            <a:spLocks noGrp="1"/>
          </p:cNvSpPr>
          <p:nvPr>
            <p:ph sz="half" idx="2"/>
          </p:nvPr>
        </p:nvSpPr>
        <p:spPr>
          <a:xfrm>
            <a:off x="407199" y="1247147"/>
            <a:ext cx="3991390" cy="3581863"/>
          </a:xfrm>
        </p:spPr>
        <p:txBody>
          <a:bodyPr>
            <a:normAutofit/>
          </a:bodyPr>
          <a:lstStyle>
            <a:lvl1pPr marL="0" indent="0">
              <a:buNone/>
              <a:defRPr sz="1500">
                <a:solidFill>
                  <a:srgbClr val="464600"/>
                </a:solidFill>
                <a:latin typeface="Flanders Art Sans"/>
                <a:cs typeface="Flanders Art Sans"/>
              </a:defRPr>
            </a:lvl1pPr>
            <a:lvl2pPr>
              <a:defRPr sz="2400">
                <a:latin typeface="Flanders Art Sans"/>
                <a:cs typeface="Flanders Art Sans"/>
              </a:defRPr>
            </a:lvl2pPr>
            <a:lvl3pPr>
              <a:defRPr sz="2000">
                <a:latin typeface="Flanders Art Sans"/>
                <a:cs typeface="Flanders Art Sans"/>
              </a:defRPr>
            </a:lvl3pPr>
            <a:lvl4pPr>
              <a:defRPr sz="1800">
                <a:latin typeface="Flanders Art Sans"/>
                <a:cs typeface="Flanders Art Sans"/>
              </a:defRPr>
            </a:lvl4pPr>
            <a:lvl5pPr>
              <a:defRPr sz="1800">
                <a:latin typeface="Flanders Art Sans"/>
                <a:cs typeface="Flanders Art Sans"/>
              </a:defRPr>
            </a:lvl5pPr>
            <a:lvl6pPr>
              <a:defRPr sz="1800"/>
            </a:lvl6pPr>
            <a:lvl7pPr>
              <a:defRPr sz="1800"/>
            </a:lvl7pPr>
            <a:lvl8pPr>
              <a:defRPr sz="1800"/>
            </a:lvl8pPr>
            <a:lvl9pPr>
              <a:defRPr sz="1800"/>
            </a:lvl9pPr>
          </a:lstStyle>
          <a:p>
            <a:pPr lvl="0"/>
            <a:r>
              <a:rPr lang="nl-NL"/>
              <a:t>Tekststijl van het model bewerken</a:t>
            </a:r>
          </a:p>
        </p:txBody>
      </p:sp>
      <p:pic>
        <p:nvPicPr>
          <p:cNvPr id="10" name="Picture 9" descr="logo_groeipakk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1006" y="82177"/>
            <a:ext cx="985622" cy="291680"/>
          </a:xfrm>
          <a:prstGeom prst="rect">
            <a:avLst/>
          </a:prstGeom>
        </p:spPr>
      </p:pic>
    </p:spTree>
    <p:extLst>
      <p:ext uri="{BB962C8B-B14F-4D97-AF65-F5344CB8AC3E}">
        <p14:creationId xmlns:p14="http://schemas.microsoft.com/office/powerpoint/2010/main" val="2716143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7704" y="2771"/>
            <a:ext cx="9152461" cy="514978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33"/>
            <a:ext cx="6435469" cy="5138633"/>
          </a:xfrm>
          <a:prstGeom prst="rect">
            <a:avLst/>
          </a:prstGeom>
        </p:spPr>
      </p:pic>
      <p:sp>
        <p:nvSpPr>
          <p:cNvPr id="2" name="Title 1"/>
          <p:cNvSpPr>
            <a:spLocks noGrp="1"/>
          </p:cNvSpPr>
          <p:nvPr>
            <p:ph type="title" hasCustomPrompt="1"/>
          </p:nvPr>
        </p:nvSpPr>
        <p:spPr>
          <a:xfrm>
            <a:off x="407199" y="383999"/>
            <a:ext cx="3991390" cy="857250"/>
          </a:xfrm>
        </p:spPr>
        <p:txBody>
          <a:bodyPr>
            <a:normAutofit/>
          </a:bodyPr>
          <a:lstStyle>
            <a:lvl1pPr algn="l">
              <a:defRPr sz="2500" b="1" i="0">
                <a:solidFill>
                  <a:srgbClr val="37BFBF"/>
                </a:solidFill>
                <a:latin typeface="Flanders Art Sans"/>
                <a:cs typeface="Flanders Art Sans"/>
              </a:defRPr>
            </a:lvl1pPr>
          </a:lstStyle>
          <a:p>
            <a:r>
              <a:rPr lang="nl-BE" dirty="0"/>
              <a:t>CLICK TO EDIT MASTER TITLE STYLE</a:t>
            </a:r>
            <a:endParaRPr lang="en-US" dirty="0"/>
          </a:p>
        </p:txBody>
      </p:sp>
      <p:sp>
        <p:nvSpPr>
          <p:cNvPr id="4" name="Content Placeholder 3"/>
          <p:cNvSpPr>
            <a:spLocks noGrp="1"/>
          </p:cNvSpPr>
          <p:nvPr>
            <p:ph sz="half" idx="2"/>
          </p:nvPr>
        </p:nvSpPr>
        <p:spPr>
          <a:xfrm>
            <a:off x="407199" y="1247147"/>
            <a:ext cx="3991390" cy="3581863"/>
          </a:xfrm>
        </p:spPr>
        <p:txBody>
          <a:bodyPr>
            <a:normAutofit/>
          </a:bodyPr>
          <a:lstStyle>
            <a:lvl1pPr marL="0" indent="0">
              <a:buNone/>
              <a:defRPr sz="1500">
                <a:solidFill>
                  <a:srgbClr val="464600"/>
                </a:solidFill>
                <a:latin typeface="Flanders Art Sans"/>
                <a:cs typeface="Flanders Art Sans"/>
              </a:defRPr>
            </a:lvl1pPr>
            <a:lvl2pPr>
              <a:defRPr sz="2400">
                <a:latin typeface="Flanders Art Sans"/>
                <a:cs typeface="Flanders Art Sans"/>
              </a:defRPr>
            </a:lvl2pPr>
            <a:lvl3pPr>
              <a:defRPr sz="2000">
                <a:latin typeface="Flanders Art Sans"/>
                <a:cs typeface="Flanders Art Sans"/>
              </a:defRPr>
            </a:lvl3pPr>
            <a:lvl4pPr>
              <a:defRPr sz="1800">
                <a:latin typeface="Flanders Art Sans"/>
                <a:cs typeface="Flanders Art Sans"/>
              </a:defRPr>
            </a:lvl4pPr>
            <a:lvl5pPr>
              <a:defRPr sz="1800">
                <a:latin typeface="Flanders Art Sans"/>
                <a:cs typeface="Flanders Art Sans"/>
              </a:defRPr>
            </a:lvl5pPr>
            <a:lvl6pPr>
              <a:defRPr sz="1800"/>
            </a:lvl6pPr>
            <a:lvl7pPr>
              <a:defRPr sz="1800"/>
            </a:lvl7pPr>
            <a:lvl8pPr>
              <a:defRPr sz="1800"/>
            </a:lvl8pPr>
            <a:lvl9pPr>
              <a:defRPr sz="1800"/>
            </a:lvl9pPr>
          </a:lstStyle>
          <a:p>
            <a:pPr lvl="0"/>
            <a:r>
              <a:rPr lang="nl-NL"/>
              <a:t>Tekststijl van het model bewerken</a:t>
            </a:r>
          </a:p>
        </p:txBody>
      </p:sp>
      <p:pic>
        <p:nvPicPr>
          <p:cNvPr id="10" name="Picture 9" descr="logo_groeipakk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1006" y="82177"/>
            <a:ext cx="985622" cy="291680"/>
          </a:xfrm>
          <a:prstGeom prst="rect">
            <a:avLst/>
          </a:prstGeom>
        </p:spPr>
      </p:pic>
    </p:spTree>
    <p:extLst>
      <p:ext uri="{BB962C8B-B14F-4D97-AF65-F5344CB8AC3E}">
        <p14:creationId xmlns:p14="http://schemas.microsoft.com/office/powerpoint/2010/main" val="1239125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37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2F3F3"/>
              </a:solidFill>
            </a:endParaRPr>
          </a:p>
        </p:txBody>
      </p:sp>
      <p:sp>
        <p:nvSpPr>
          <p:cNvPr id="2" name="Title 1"/>
          <p:cNvSpPr>
            <a:spLocks noGrp="1"/>
          </p:cNvSpPr>
          <p:nvPr>
            <p:ph type="ctrTitle" hasCustomPrompt="1"/>
          </p:nvPr>
        </p:nvSpPr>
        <p:spPr>
          <a:xfrm>
            <a:off x="685800" y="1"/>
            <a:ext cx="7772400" cy="4532144"/>
          </a:xfrm>
        </p:spPr>
        <p:txBody>
          <a:bodyPr>
            <a:normAutofit/>
          </a:bodyPr>
          <a:lstStyle>
            <a:lvl1pPr>
              <a:defRPr sz="3000" b="1" i="0">
                <a:solidFill>
                  <a:schemeClr val="bg1"/>
                </a:solidFill>
                <a:latin typeface="Flanders Art Sans"/>
                <a:cs typeface="Flanders Art Sans"/>
              </a:defRPr>
            </a:lvl1pPr>
          </a:lstStyle>
          <a:p>
            <a:r>
              <a:rPr lang="nl-BE"/>
              <a:t>CLICK TO EDIT MASTER TITLE STYLE</a:t>
            </a: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37498"/>
            <a:ext cx="9144000" cy="1011936"/>
          </a:xfrm>
          <a:prstGeom prst="rect">
            <a:avLst/>
          </a:prstGeom>
        </p:spPr>
      </p:pic>
    </p:spTree>
    <p:extLst>
      <p:ext uri="{BB962C8B-B14F-4D97-AF65-F5344CB8AC3E}">
        <p14:creationId xmlns:p14="http://schemas.microsoft.com/office/powerpoint/2010/main" val="2409712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7704" y="2771"/>
            <a:ext cx="9152461" cy="514978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33"/>
            <a:ext cx="6435469" cy="5138633"/>
          </a:xfrm>
          <a:prstGeom prst="rect">
            <a:avLst/>
          </a:prstGeom>
        </p:spPr>
      </p:pic>
      <p:sp>
        <p:nvSpPr>
          <p:cNvPr id="2" name="Title 1"/>
          <p:cNvSpPr>
            <a:spLocks noGrp="1"/>
          </p:cNvSpPr>
          <p:nvPr>
            <p:ph type="title" hasCustomPrompt="1"/>
          </p:nvPr>
        </p:nvSpPr>
        <p:spPr>
          <a:xfrm>
            <a:off x="407199" y="383999"/>
            <a:ext cx="3991390" cy="857250"/>
          </a:xfrm>
        </p:spPr>
        <p:txBody>
          <a:bodyPr>
            <a:normAutofit/>
          </a:bodyPr>
          <a:lstStyle>
            <a:lvl1pPr algn="l">
              <a:defRPr sz="2500" b="1" i="0">
                <a:solidFill>
                  <a:srgbClr val="37BFBF"/>
                </a:solidFill>
                <a:latin typeface="Flanders Art Sans"/>
                <a:cs typeface="Flanders Art Sans"/>
              </a:defRPr>
            </a:lvl1pPr>
          </a:lstStyle>
          <a:p>
            <a:r>
              <a:rPr lang="nl-BE" dirty="0"/>
              <a:t>CLICK TO EDIT MASTER TITLE STYLE</a:t>
            </a:r>
            <a:endParaRPr lang="en-US" dirty="0"/>
          </a:p>
        </p:txBody>
      </p:sp>
      <p:sp>
        <p:nvSpPr>
          <p:cNvPr id="4" name="Content Placeholder 3"/>
          <p:cNvSpPr>
            <a:spLocks noGrp="1"/>
          </p:cNvSpPr>
          <p:nvPr>
            <p:ph sz="half" idx="2"/>
          </p:nvPr>
        </p:nvSpPr>
        <p:spPr>
          <a:xfrm>
            <a:off x="407199" y="1247147"/>
            <a:ext cx="3991390" cy="3581863"/>
          </a:xfrm>
        </p:spPr>
        <p:txBody>
          <a:bodyPr>
            <a:normAutofit/>
          </a:bodyPr>
          <a:lstStyle>
            <a:lvl1pPr marL="0" indent="0">
              <a:buNone/>
              <a:defRPr sz="1500">
                <a:solidFill>
                  <a:srgbClr val="464600"/>
                </a:solidFill>
                <a:latin typeface="Flanders Art Sans"/>
                <a:cs typeface="Flanders Art Sans"/>
              </a:defRPr>
            </a:lvl1pPr>
            <a:lvl2pPr>
              <a:defRPr sz="2400">
                <a:latin typeface="Flanders Art Sans"/>
                <a:cs typeface="Flanders Art Sans"/>
              </a:defRPr>
            </a:lvl2pPr>
            <a:lvl3pPr>
              <a:defRPr sz="2000">
                <a:latin typeface="Flanders Art Sans"/>
                <a:cs typeface="Flanders Art Sans"/>
              </a:defRPr>
            </a:lvl3pPr>
            <a:lvl4pPr>
              <a:defRPr sz="1800">
                <a:latin typeface="Flanders Art Sans"/>
                <a:cs typeface="Flanders Art Sans"/>
              </a:defRPr>
            </a:lvl4pPr>
            <a:lvl5pPr>
              <a:defRPr sz="1800">
                <a:latin typeface="Flanders Art Sans"/>
                <a:cs typeface="Flanders Art Sans"/>
              </a:defRPr>
            </a:lvl5pPr>
            <a:lvl6pPr>
              <a:defRPr sz="1800"/>
            </a:lvl6pPr>
            <a:lvl7pPr>
              <a:defRPr sz="1800"/>
            </a:lvl7pPr>
            <a:lvl8pPr>
              <a:defRPr sz="1800"/>
            </a:lvl8pPr>
            <a:lvl9pPr>
              <a:defRPr sz="1800"/>
            </a:lvl9pPr>
          </a:lstStyle>
          <a:p>
            <a:pPr lvl="0"/>
            <a:r>
              <a:rPr lang="nl-NL"/>
              <a:t>Tekststijl van het model bewerken</a:t>
            </a:r>
          </a:p>
        </p:txBody>
      </p:sp>
      <p:pic>
        <p:nvPicPr>
          <p:cNvPr id="10" name="Picture 9" descr="logo_groeipakk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1006" y="82177"/>
            <a:ext cx="985622" cy="291680"/>
          </a:xfrm>
          <a:prstGeom prst="rect">
            <a:avLst/>
          </a:prstGeom>
        </p:spPr>
      </p:pic>
    </p:spTree>
    <p:extLst>
      <p:ext uri="{BB962C8B-B14F-4D97-AF65-F5344CB8AC3E}">
        <p14:creationId xmlns:p14="http://schemas.microsoft.com/office/powerpoint/2010/main" val="1155342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5_Two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034" y="2771"/>
            <a:ext cx="9152459" cy="514978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33"/>
            <a:ext cx="6435469" cy="5138633"/>
          </a:xfrm>
          <a:prstGeom prst="rect">
            <a:avLst/>
          </a:prstGeom>
        </p:spPr>
      </p:pic>
      <p:sp>
        <p:nvSpPr>
          <p:cNvPr id="2" name="Title 1"/>
          <p:cNvSpPr>
            <a:spLocks noGrp="1"/>
          </p:cNvSpPr>
          <p:nvPr>
            <p:ph type="title" hasCustomPrompt="1"/>
          </p:nvPr>
        </p:nvSpPr>
        <p:spPr>
          <a:xfrm>
            <a:off x="407199" y="383999"/>
            <a:ext cx="3991390" cy="857250"/>
          </a:xfrm>
        </p:spPr>
        <p:txBody>
          <a:bodyPr>
            <a:normAutofit/>
          </a:bodyPr>
          <a:lstStyle>
            <a:lvl1pPr algn="l">
              <a:defRPr sz="2500" b="1" i="0">
                <a:solidFill>
                  <a:srgbClr val="37BFBF"/>
                </a:solidFill>
                <a:latin typeface="Flanders Art Sans"/>
                <a:cs typeface="Flanders Art Sans"/>
              </a:defRPr>
            </a:lvl1pPr>
          </a:lstStyle>
          <a:p>
            <a:r>
              <a:rPr lang="nl-BE" dirty="0"/>
              <a:t>CLICK TO EDIT MASTER TITLE STYLE</a:t>
            </a:r>
            <a:endParaRPr lang="en-US" dirty="0"/>
          </a:p>
        </p:txBody>
      </p:sp>
      <p:sp>
        <p:nvSpPr>
          <p:cNvPr id="4" name="Content Placeholder 3"/>
          <p:cNvSpPr>
            <a:spLocks noGrp="1"/>
          </p:cNvSpPr>
          <p:nvPr>
            <p:ph sz="half" idx="2"/>
          </p:nvPr>
        </p:nvSpPr>
        <p:spPr>
          <a:xfrm>
            <a:off x="407199" y="1247147"/>
            <a:ext cx="3991390" cy="3581863"/>
          </a:xfrm>
        </p:spPr>
        <p:txBody>
          <a:bodyPr>
            <a:normAutofit/>
          </a:bodyPr>
          <a:lstStyle>
            <a:lvl1pPr marL="0" indent="0">
              <a:buNone/>
              <a:defRPr sz="1500">
                <a:solidFill>
                  <a:srgbClr val="464600"/>
                </a:solidFill>
                <a:latin typeface="Flanders Art Sans"/>
                <a:cs typeface="Flanders Art Sans"/>
              </a:defRPr>
            </a:lvl1pPr>
            <a:lvl2pPr>
              <a:defRPr sz="2400">
                <a:latin typeface="Flanders Art Sans"/>
                <a:cs typeface="Flanders Art Sans"/>
              </a:defRPr>
            </a:lvl2pPr>
            <a:lvl3pPr>
              <a:defRPr sz="2000">
                <a:latin typeface="Flanders Art Sans"/>
                <a:cs typeface="Flanders Art Sans"/>
              </a:defRPr>
            </a:lvl3pPr>
            <a:lvl4pPr>
              <a:defRPr sz="1800">
                <a:latin typeface="Flanders Art Sans"/>
                <a:cs typeface="Flanders Art Sans"/>
              </a:defRPr>
            </a:lvl4pPr>
            <a:lvl5pPr>
              <a:defRPr sz="1800">
                <a:latin typeface="Flanders Art Sans"/>
                <a:cs typeface="Flanders Art Sans"/>
              </a:defRPr>
            </a:lvl5pPr>
            <a:lvl6pPr>
              <a:defRPr sz="1800"/>
            </a:lvl6pPr>
            <a:lvl7pPr>
              <a:defRPr sz="1800"/>
            </a:lvl7pPr>
            <a:lvl8pPr>
              <a:defRPr sz="1800"/>
            </a:lvl8pPr>
            <a:lvl9pPr>
              <a:defRPr sz="1800"/>
            </a:lvl9pPr>
          </a:lstStyle>
          <a:p>
            <a:pPr lvl="0"/>
            <a:r>
              <a:rPr lang="nl-NL"/>
              <a:t>Tekststijl van het model bewerken</a:t>
            </a:r>
          </a:p>
        </p:txBody>
      </p:sp>
      <p:pic>
        <p:nvPicPr>
          <p:cNvPr id="10" name="Picture 9" descr="logo_groeipakk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1006" y="82177"/>
            <a:ext cx="985622" cy="291680"/>
          </a:xfrm>
          <a:prstGeom prst="rect">
            <a:avLst/>
          </a:prstGeom>
        </p:spPr>
      </p:pic>
    </p:spTree>
    <p:extLst>
      <p:ext uri="{BB962C8B-B14F-4D97-AF65-F5344CB8AC3E}">
        <p14:creationId xmlns:p14="http://schemas.microsoft.com/office/powerpoint/2010/main" val="1326948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6_Two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7703" y="2771"/>
            <a:ext cx="9152459" cy="514978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33"/>
            <a:ext cx="6435469" cy="5138633"/>
          </a:xfrm>
          <a:prstGeom prst="rect">
            <a:avLst/>
          </a:prstGeom>
        </p:spPr>
      </p:pic>
      <p:sp>
        <p:nvSpPr>
          <p:cNvPr id="2" name="Title 1"/>
          <p:cNvSpPr>
            <a:spLocks noGrp="1"/>
          </p:cNvSpPr>
          <p:nvPr>
            <p:ph type="title" hasCustomPrompt="1"/>
          </p:nvPr>
        </p:nvSpPr>
        <p:spPr>
          <a:xfrm>
            <a:off x="407199" y="383999"/>
            <a:ext cx="3991390" cy="857250"/>
          </a:xfrm>
        </p:spPr>
        <p:txBody>
          <a:bodyPr>
            <a:normAutofit/>
          </a:bodyPr>
          <a:lstStyle>
            <a:lvl1pPr algn="l">
              <a:defRPr sz="2500" b="1" i="0">
                <a:solidFill>
                  <a:srgbClr val="37BFBF"/>
                </a:solidFill>
                <a:latin typeface="Flanders Art Sans"/>
                <a:cs typeface="Flanders Art Sans"/>
              </a:defRPr>
            </a:lvl1pPr>
          </a:lstStyle>
          <a:p>
            <a:r>
              <a:rPr lang="nl-BE" dirty="0"/>
              <a:t>CLICK TO EDIT MASTER TITLE STYLE</a:t>
            </a:r>
            <a:endParaRPr lang="en-US" dirty="0"/>
          </a:p>
        </p:txBody>
      </p:sp>
      <p:sp>
        <p:nvSpPr>
          <p:cNvPr id="4" name="Content Placeholder 3"/>
          <p:cNvSpPr>
            <a:spLocks noGrp="1"/>
          </p:cNvSpPr>
          <p:nvPr>
            <p:ph sz="half" idx="2"/>
          </p:nvPr>
        </p:nvSpPr>
        <p:spPr>
          <a:xfrm>
            <a:off x="407199" y="1247147"/>
            <a:ext cx="3991390" cy="3581863"/>
          </a:xfrm>
        </p:spPr>
        <p:txBody>
          <a:bodyPr>
            <a:normAutofit/>
          </a:bodyPr>
          <a:lstStyle>
            <a:lvl1pPr marL="0" indent="0">
              <a:buNone/>
              <a:defRPr sz="1500">
                <a:solidFill>
                  <a:srgbClr val="464600"/>
                </a:solidFill>
                <a:latin typeface="Flanders Art Sans"/>
                <a:cs typeface="Flanders Art Sans"/>
              </a:defRPr>
            </a:lvl1pPr>
            <a:lvl2pPr>
              <a:defRPr sz="2400">
                <a:latin typeface="Flanders Art Sans"/>
                <a:cs typeface="Flanders Art Sans"/>
              </a:defRPr>
            </a:lvl2pPr>
            <a:lvl3pPr>
              <a:defRPr sz="2000">
                <a:latin typeface="Flanders Art Sans"/>
                <a:cs typeface="Flanders Art Sans"/>
              </a:defRPr>
            </a:lvl3pPr>
            <a:lvl4pPr>
              <a:defRPr sz="1800">
                <a:latin typeface="Flanders Art Sans"/>
                <a:cs typeface="Flanders Art Sans"/>
              </a:defRPr>
            </a:lvl4pPr>
            <a:lvl5pPr>
              <a:defRPr sz="1800">
                <a:latin typeface="Flanders Art Sans"/>
                <a:cs typeface="Flanders Art Sans"/>
              </a:defRPr>
            </a:lvl5pPr>
            <a:lvl6pPr>
              <a:defRPr sz="1800"/>
            </a:lvl6pPr>
            <a:lvl7pPr>
              <a:defRPr sz="1800"/>
            </a:lvl7pPr>
            <a:lvl8pPr>
              <a:defRPr sz="1800"/>
            </a:lvl8pPr>
            <a:lvl9pPr>
              <a:defRPr sz="1800"/>
            </a:lvl9pPr>
          </a:lstStyle>
          <a:p>
            <a:pPr lvl="0"/>
            <a:r>
              <a:rPr lang="nl-NL"/>
              <a:t>Tekststijl van het model bewerken</a:t>
            </a:r>
          </a:p>
        </p:txBody>
      </p:sp>
      <p:pic>
        <p:nvPicPr>
          <p:cNvPr id="10" name="Picture 9" descr="logo_groeipakk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1006" y="82177"/>
            <a:ext cx="985622" cy="291680"/>
          </a:xfrm>
          <a:prstGeom prst="rect">
            <a:avLst/>
          </a:prstGeom>
        </p:spPr>
      </p:pic>
    </p:spTree>
    <p:extLst>
      <p:ext uri="{BB962C8B-B14F-4D97-AF65-F5344CB8AC3E}">
        <p14:creationId xmlns:p14="http://schemas.microsoft.com/office/powerpoint/2010/main" val="51805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9" name="Rectangle 8"/>
          <p:cNvSpPr/>
          <p:nvPr userDrawn="1"/>
        </p:nvSpPr>
        <p:spPr>
          <a:xfrm>
            <a:off x="0" y="0"/>
            <a:ext cx="4919926" cy="5143500"/>
          </a:xfrm>
          <a:prstGeom prst="rect">
            <a:avLst/>
          </a:prstGeom>
          <a:solidFill>
            <a:srgbClr val="37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37BFBF"/>
              </a:solidFill>
            </a:endParaRPr>
          </a:p>
        </p:txBody>
      </p:sp>
      <p:pic>
        <p:nvPicPr>
          <p:cNvPr id="8" name="Picture 7" descr="ASSETS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8531" y="0"/>
            <a:ext cx="6435469" cy="5143500"/>
          </a:xfrm>
          <a:prstGeom prst="rect">
            <a:avLst/>
          </a:prstGeom>
        </p:spPr>
      </p:pic>
      <p:sp>
        <p:nvSpPr>
          <p:cNvPr id="2" name="Title 1"/>
          <p:cNvSpPr>
            <a:spLocks noGrp="1"/>
          </p:cNvSpPr>
          <p:nvPr>
            <p:ph type="title" hasCustomPrompt="1"/>
          </p:nvPr>
        </p:nvSpPr>
        <p:spPr>
          <a:xfrm>
            <a:off x="5075238" y="383999"/>
            <a:ext cx="3991390" cy="857250"/>
          </a:xfrm>
        </p:spPr>
        <p:txBody>
          <a:bodyPr>
            <a:normAutofit/>
          </a:bodyPr>
          <a:lstStyle>
            <a:lvl1pPr algn="l">
              <a:defRPr sz="2500" b="1" i="0">
                <a:solidFill>
                  <a:srgbClr val="37BFBF"/>
                </a:solidFill>
                <a:latin typeface="Flanders Art Sans"/>
                <a:cs typeface="Flanders Art Sans"/>
              </a:defRPr>
            </a:lvl1pPr>
          </a:lstStyle>
          <a:p>
            <a:r>
              <a:rPr lang="nl-BE"/>
              <a:t>CLICK TO EDIT MASTER TITLE STYLE</a:t>
            </a:r>
            <a:endParaRPr lang="en-US"/>
          </a:p>
        </p:txBody>
      </p:sp>
      <p:sp>
        <p:nvSpPr>
          <p:cNvPr id="3" name="Content Placeholder 2"/>
          <p:cNvSpPr>
            <a:spLocks noGrp="1"/>
          </p:cNvSpPr>
          <p:nvPr>
            <p:ph sz="half" idx="1" hasCustomPrompt="1"/>
          </p:nvPr>
        </p:nvSpPr>
        <p:spPr>
          <a:xfrm>
            <a:off x="162643" y="640899"/>
            <a:ext cx="2947126" cy="4038412"/>
          </a:xfrm>
        </p:spPr>
        <p:txBody>
          <a:bodyPr>
            <a:normAutofit/>
          </a:bodyPr>
          <a:lstStyle>
            <a:lvl1pPr marL="0" indent="0" algn="l">
              <a:buNone/>
              <a:defRPr sz="2500" b="0" i="1">
                <a:solidFill>
                  <a:schemeClr val="bg1"/>
                </a:solidFill>
                <a:latin typeface="Flanders Art Sans Light"/>
                <a:cs typeface="Flanders Art Sans Light"/>
              </a:defRPr>
            </a:lvl1pPr>
            <a:lvl2pPr>
              <a:defRPr sz="2400">
                <a:solidFill>
                  <a:schemeClr val="bg1"/>
                </a:solidFill>
                <a:latin typeface="Flanders Art Sans"/>
                <a:cs typeface="Flanders Art Sans"/>
              </a:defRPr>
            </a:lvl2pPr>
            <a:lvl3pPr>
              <a:defRPr sz="2000">
                <a:solidFill>
                  <a:schemeClr val="bg1"/>
                </a:solidFill>
                <a:latin typeface="Flanders Art Sans"/>
                <a:cs typeface="Flanders Art Sans"/>
              </a:defRPr>
            </a:lvl3pPr>
            <a:lvl4pPr>
              <a:defRPr sz="1800">
                <a:solidFill>
                  <a:schemeClr val="bg1"/>
                </a:solidFill>
                <a:latin typeface="Flanders Art Sans"/>
                <a:cs typeface="Flanders Art Sans"/>
              </a:defRPr>
            </a:lvl4pPr>
            <a:lvl5pPr>
              <a:defRPr sz="1800">
                <a:solidFill>
                  <a:schemeClr val="bg1"/>
                </a:solidFill>
                <a:latin typeface="Flanders Art Sans"/>
                <a:cs typeface="Flanders Art Sans"/>
              </a:defRPr>
            </a:lvl5pPr>
            <a:lvl6pPr>
              <a:defRPr sz="1800"/>
            </a:lvl6pPr>
            <a:lvl7pPr>
              <a:defRPr sz="1800"/>
            </a:lvl7pPr>
            <a:lvl8pPr>
              <a:defRPr sz="1800"/>
            </a:lvl8pPr>
            <a:lvl9pPr>
              <a:defRPr sz="1800"/>
            </a:lvl9pPr>
          </a:lstStyle>
          <a:p>
            <a:pPr lvl="0"/>
            <a:r>
              <a:rPr lang="nl-BE"/>
              <a:t>CLICK TO EDIT MASTER TEXT STYLES</a:t>
            </a:r>
          </a:p>
        </p:txBody>
      </p:sp>
      <p:sp>
        <p:nvSpPr>
          <p:cNvPr id="4" name="Content Placeholder 3"/>
          <p:cNvSpPr>
            <a:spLocks noGrp="1"/>
          </p:cNvSpPr>
          <p:nvPr>
            <p:ph sz="half" idx="2"/>
          </p:nvPr>
        </p:nvSpPr>
        <p:spPr>
          <a:xfrm>
            <a:off x="5075238" y="1247147"/>
            <a:ext cx="3991390" cy="3581863"/>
          </a:xfrm>
        </p:spPr>
        <p:txBody>
          <a:bodyPr>
            <a:normAutofit/>
          </a:bodyPr>
          <a:lstStyle>
            <a:lvl1pPr marL="0" indent="0">
              <a:buNone/>
              <a:defRPr sz="1500">
                <a:solidFill>
                  <a:srgbClr val="464600"/>
                </a:solidFill>
                <a:latin typeface="Flanders Art Sans"/>
                <a:cs typeface="Flanders Art Sans"/>
              </a:defRPr>
            </a:lvl1pPr>
            <a:lvl2pPr>
              <a:defRPr sz="2400">
                <a:latin typeface="Flanders Art Sans"/>
                <a:cs typeface="Flanders Art Sans"/>
              </a:defRPr>
            </a:lvl2pPr>
            <a:lvl3pPr>
              <a:defRPr sz="2000">
                <a:latin typeface="Flanders Art Sans"/>
                <a:cs typeface="Flanders Art Sans"/>
              </a:defRPr>
            </a:lvl3pPr>
            <a:lvl4pPr>
              <a:defRPr sz="1800">
                <a:latin typeface="Flanders Art Sans"/>
                <a:cs typeface="Flanders Art Sans"/>
              </a:defRPr>
            </a:lvl4pPr>
            <a:lvl5pPr>
              <a:defRPr sz="1800">
                <a:latin typeface="Flanders Art Sans"/>
                <a:cs typeface="Flanders Art Sans"/>
              </a:defRPr>
            </a:lvl5pPr>
            <a:lvl6pPr>
              <a:defRPr sz="1800"/>
            </a:lvl6pPr>
            <a:lvl7pPr>
              <a:defRPr sz="1800"/>
            </a:lvl7pPr>
            <a:lvl8pPr>
              <a:defRPr sz="1800"/>
            </a:lvl8pPr>
            <a:lvl9pPr>
              <a:defRPr sz="1800"/>
            </a:lvl9pPr>
          </a:lstStyle>
          <a:p>
            <a:pPr lvl="0"/>
            <a:r>
              <a:rPr lang="nl-NL"/>
              <a:t>Tekststijl van het model bewerken</a:t>
            </a:r>
          </a:p>
        </p:txBody>
      </p:sp>
      <p:pic>
        <p:nvPicPr>
          <p:cNvPr id="10" name="Picture 9" descr="logo_groeipakke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1006" y="82177"/>
            <a:ext cx="985622" cy="291680"/>
          </a:xfrm>
          <a:prstGeom prst="rect">
            <a:avLst/>
          </a:prstGeom>
        </p:spPr>
      </p:pic>
    </p:spTree>
    <p:extLst>
      <p:ext uri="{BB962C8B-B14F-4D97-AF65-F5344CB8AC3E}">
        <p14:creationId xmlns:p14="http://schemas.microsoft.com/office/powerpoint/2010/main" val="175928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F2F3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2F3F3"/>
              </a:solidFill>
            </a:endParaRPr>
          </a:p>
        </p:txBody>
      </p:sp>
      <p:sp>
        <p:nvSpPr>
          <p:cNvPr id="2" name="Title 1"/>
          <p:cNvSpPr>
            <a:spLocks noGrp="1"/>
          </p:cNvSpPr>
          <p:nvPr>
            <p:ph type="title" hasCustomPrompt="1"/>
          </p:nvPr>
        </p:nvSpPr>
        <p:spPr>
          <a:xfrm>
            <a:off x="457200" y="383999"/>
            <a:ext cx="8229600" cy="857250"/>
          </a:xfrm>
        </p:spPr>
        <p:txBody>
          <a:bodyPr>
            <a:normAutofit/>
          </a:bodyPr>
          <a:lstStyle>
            <a:lvl1pPr algn="l">
              <a:defRPr sz="2500" b="1" i="0">
                <a:solidFill>
                  <a:srgbClr val="37BFBF"/>
                </a:solidFill>
                <a:latin typeface="Flanders Art Sans"/>
                <a:cs typeface="Flanders Art Sans"/>
              </a:defRPr>
            </a:lvl1pPr>
          </a:lstStyle>
          <a:p>
            <a:r>
              <a:rPr lang="nl-BE"/>
              <a:t>CLICK TO EDIT MASTER TITLE STYLE</a:t>
            </a:r>
            <a:endParaRPr lang="en-US"/>
          </a:p>
        </p:txBody>
      </p:sp>
      <p:sp>
        <p:nvSpPr>
          <p:cNvPr id="3" name="Content Placeholder 2"/>
          <p:cNvSpPr>
            <a:spLocks noGrp="1"/>
          </p:cNvSpPr>
          <p:nvPr>
            <p:ph idx="1"/>
          </p:nvPr>
        </p:nvSpPr>
        <p:spPr>
          <a:xfrm>
            <a:off x="457200" y="1378171"/>
            <a:ext cx="8229600" cy="3286139"/>
          </a:xfrm>
        </p:spPr>
        <p:txBody>
          <a:bodyPr/>
          <a:lstStyle>
            <a:lvl1pPr>
              <a:defRPr sz="2000">
                <a:solidFill>
                  <a:srgbClr val="464600"/>
                </a:solidFill>
                <a:latin typeface="Flanders Art Sans"/>
                <a:cs typeface="Flanders Art Sans"/>
              </a:defRPr>
            </a:lvl1pPr>
            <a:lvl2pPr>
              <a:defRPr sz="1500">
                <a:solidFill>
                  <a:srgbClr val="464600"/>
                </a:solidFill>
                <a:latin typeface="Flanders Art Sans"/>
                <a:cs typeface="Flanders Art Sans"/>
              </a:defRPr>
            </a:lvl2pPr>
            <a:lvl3pPr>
              <a:defRPr sz="1500">
                <a:solidFill>
                  <a:srgbClr val="464600"/>
                </a:solidFill>
                <a:latin typeface="Flanders Art Sans"/>
                <a:cs typeface="Flanders Art Sans"/>
              </a:defRPr>
            </a:lvl3pPr>
            <a:lvl4pPr>
              <a:defRPr sz="1500">
                <a:solidFill>
                  <a:srgbClr val="464600"/>
                </a:solidFill>
                <a:latin typeface="Flanders Art Sans"/>
                <a:cs typeface="Flanders Art Sans"/>
              </a:defRPr>
            </a:lvl4pPr>
            <a:lvl5pPr>
              <a:defRPr sz="1500">
                <a:solidFill>
                  <a:srgbClr val="464600"/>
                </a:solidFill>
                <a:latin typeface="Flanders Art Sans"/>
                <a:cs typeface="Flanders Art Sans"/>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pic>
        <p:nvPicPr>
          <p:cNvPr id="9" name="Picture 8" descr="logo_groeipakke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1006" y="82177"/>
            <a:ext cx="985622" cy="291680"/>
          </a:xfrm>
          <a:prstGeom prst="rect">
            <a:avLst/>
          </a:prstGeom>
        </p:spPr>
      </p:pic>
    </p:spTree>
    <p:extLst>
      <p:ext uri="{BB962C8B-B14F-4D97-AF65-F5344CB8AC3E}">
        <p14:creationId xmlns:p14="http://schemas.microsoft.com/office/powerpoint/2010/main" val="4086007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5" name="Picture 4" descr="GettyImages-664657705.jpg"/>
          <p:cNvPicPr>
            <a:picLocks noChangeAspect="1"/>
          </p:cNvPicPr>
          <p:nvPr userDrawn="1"/>
        </p:nvPicPr>
        <p:blipFill rotWithShape="1">
          <a:blip r:embed="rId2">
            <a:extLst>
              <a:ext uri="{28A0092B-C50C-407E-A947-70E740481C1C}">
                <a14:useLocalDpi xmlns:a14="http://schemas.microsoft.com/office/drawing/2010/main" val="0"/>
              </a:ext>
            </a:extLst>
          </a:blip>
          <a:srcRect t="12088" b="16886"/>
          <a:stretch/>
        </p:blipFill>
        <p:spPr>
          <a:xfrm>
            <a:off x="4322378" y="2433"/>
            <a:ext cx="4821622" cy="513863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33"/>
            <a:ext cx="6435469" cy="5138633"/>
          </a:xfrm>
          <a:prstGeom prst="rect">
            <a:avLst/>
          </a:prstGeom>
        </p:spPr>
      </p:pic>
      <p:sp>
        <p:nvSpPr>
          <p:cNvPr id="2" name="Title 1"/>
          <p:cNvSpPr>
            <a:spLocks noGrp="1"/>
          </p:cNvSpPr>
          <p:nvPr>
            <p:ph type="title" hasCustomPrompt="1"/>
          </p:nvPr>
        </p:nvSpPr>
        <p:spPr>
          <a:xfrm>
            <a:off x="407199" y="383999"/>
            <a:ext cx="3991390" cy="857250"/>
          </a:xfrm>
        </p:spPr>
        <p:txBody>
          <a:bodyPr>
            <a:normAutofit/>
          </a:bodyPr>
          <a:lstStyle>
            <a:lvl1pPr algn="l">
              <a:defRPr sz="2500" b="1" i="0">
                <a:solidFill>
                  <a:srgbClr val="37BFBF"/>
                </a:solidFill>
                <a:latin typeface="Flanders Art Sans"/>
                <a:cs typeface="Flanders Art Sans"/>
              </a:defRPr>
            </a:lvl1pPr>
          </a:lstStyle>
          <a:p>
            <a:r>
              <a:rPr lang="nl-BE"/>
              <a:t>CLICK TO EDIT MASTER TITLE STYLE</a:t>
            </a:r>
            <a:endParaRPr lang="en-US"/>
          </a:p>
        </p:txBody>
      </p:sp>
      <p:sp>
        <p:nvSpPr>
          <p:cNvPr id="4" name="Content Placeholder 3"/>
          <p:cNvSpPr>
            <a:spLocks noGrp="1"/>
          </p:cNvSpPr>
          <p:nvPr>
            <p:ph sz="half" idx="2"/>
          </p:nvPr>
        </p:nvSpPr>
        <p:spPr>
          <a:xfrm>
            <a:off x="407199" y="1247147"/>
            <a:ext cx="3991390" cy="3581863"/>
          </a:xfrm>
        </p:spPr>
        <p:txBody>
          <a:bodyPr>
            <a:normAutofit/>
          </a:bodyPr>
          <a:lstStyle>
            <a:lvl1pPr marL="0" indent="0">
              <a:buNone/>
              <a:defRPr sz="1500">
                <a:solidFill>
                  <a:srgbClr val="464600"/>
                </a:solidFill>
                <a:latin typeface="Flanders Art Sans"/>
                <a:cs typeface="Flanders Art Sans"/>
              </a:defRPr>
            </a:lvl1pPr>
            <a:lvl2pPr>
              <a:defRPr sz="2400">
                <a:latin typeface="Flanders Art Sans"/>
                <a:cs typeface="Flanders Art Sans"/>
              </a:defRPr>
            </a:lvl2pPr>
            <a:lvl3pPr>
              <a:defRPr sz="2000">
                <a:latin typeface="Flanders Art Sans"/>
                <a:cs typeface="Flanders Art Sans"/>
              </a:defRPr>
            </a:lvl3pPr>
            <a:lvl4pPr>
              <a:defRPr sz="1800">
                <a:latin typeface="Flanders Art Sans"/>
                <a:cs typeface="Flanders Art Sans"/>
              </a:defRPr>
            </a:lvl4pPr>
            <a:lvl5pPr>
              <a:defRPr sz="1800">
                <a:latin typeface="Flanders Art Sans"/>
                <a:cs typeface="Flanders Art Sans"/>
              </a:defRPr>
            </a:lvl5pPr>
            <a:lvl6pPr>
              <a:defRPr sz="1800"/>
            </a:lvl6pPr>
            <a:lvl7pPr>
              <a:defRPr sz="1800"/>
            </a:lvl7pPr>
            <a:lvl8pPr>
              <a:defRPr sz="1800"/>
            </a:lvl8pPr>
            <a:lvl9pPr>
              <a:defRPr sz="1800"/>
            </a:lvl9pPr>
          </a:lstStyle>
          <a:p>
            <a:pPr lvl="0"/>
            <a:r>
              <a:rPr lang="nl-NL"/>
              <a:t>Tekststijl van het model bewerken</a:t>
            </a:r>
          </a:p>
        </p:txBody>
      </p:sp>
      <p:pic>
        <p:nvPicPr>
          <p:cNvPr id="10" name="Picture 9" descr="logo_groeipakke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81006" y="82177"/>
            <a:ext cx="985622" cy="291680"/>
          </a:xfrm>
          <a:prstGeom prst="rect">
            <a:avLst/>
          </a:prstGeom>
        </p:spPr>
      </p:pic>
    </p:spTree>
    <p:extLst>
      <p:ext uri="{BB962C8B-B14F-4D97-AF65-F5344CB8AC3E}">
        <p14:creationId xmlns:p14="http://schemas.microsoft.com/office/powerpoint/2010/main" val="790337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3829050"/>
            <a:ext cx="8230672" cy="8001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970500" y="514350"/>
            <a:ext cx="3772883" cy="742950"/>
          </a:xfrm>
        </p:spPr>
        <p:txBody>
          <a:bodyPr anchor="ctr">
            <a:normAutofit/>
          </a:bodyPr>
          <a:lstStyle>
            <a:lvl1pPr marL="0" indent="0">
              <a:spcBef>
                <a:spcPts val="0"/>
              </a:spcBef>
              <a:buNone/>
              <a:defRPr sz="24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Tijdelijke aanduiding voor inhoud 3"/>
          <p:cNvSpPr>
            <a:spLocks noGrp="1"/>
          </p:cNvSpPr>
          <p:nvPr>
            <p:ph sz="half" idx="2"/>
          </p:nvPr>
        </p:nvSpPr>
        <p:spPr>
          <a:xfrm>
            <a:off x="970500" y="1257300"/>
            <a:ext cx="3772883" cy="24003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914989" y="514350"/>
            <a:ext cx="3772883" cy="742950"/>
          </a:xfrm>
        </p:spPr>
        <p:txBody>
          <a:bodyPr anchor="ctr">
            <a:normAutofit/>
          </a:bodyPr>
          <a:lstStyle>
            <a:lvl1pPr marL="0" indent="0">
              <a:spcBef>
                <a:spcPts val="0"/>
              </a:spcBef>
              <a:buNone/>
              <a:defRPr sz="24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Tijdelijke aanduiding voor inhoud 5"/>
          <p:cNvSpPr>
            <a:spLocks noGrp="1"/>
          </p:cNvSpPr>
          <p:nvPr>
            <p:ph sz="quarter" idx="4"/>
          </p:nvPr>
        </p:nvSpPr>
        <p:spPr>
          <a:xfrm>
            <a:off x="4913798" y="1257300"/>
            <a:ext cx="3772883" cy="24003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3F31473-23EB-4724-8B59-FE6D21D89FA4}" type="slidenum">
              <a:rPr lang="nl-NL" smtClean="0"/>
              <a:pPr/>
              <a:t>‹nr.›</a:t>
            </a:fld>
            <a:endParaRPr lang="nl-NL"/>
          </a:p>
        </p:txBody>
      </p:sp>
    </p:spTree>
    <p:extLst>
      <p:ext uri="{BB962C8B-B14F-4D97-AF65-F5344CB8AC3E}">
        <p14:creationId xmlns:p14="http://schemas.microsoft.com/office/powerpoint/2010/main" val="118785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37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2F3F3"/>
              </a:solidFill>
            </a:endParaRPr>
          </a:p>
        </p:txBody>
      </p:sp>
      <p:sp>
        <p:nvSpPr>
          <p:cNvPr id="2" name="Title 1"/>
          <p:cNvSpPr>
            <a:spLocks noGrp="1"/>
          </p:cNvSpPr>
          <p:nvPr>
            <p:ph type="ctrTitle" hasCustomPrompt="1"/>
          </p:nvPr>
        </p:nvSpPr>
        <p:spPr>
          <a:xfrm>
            <a:off x="685800" y="1"/>
            <a:ext cx="7772400" cy="4532144"/>
          </a:xfrm>
        </p:spPr>
        <p:txBody>
          <a:bodyPr>
            <a:normAutofit/>
          </a:bodyPr>
          <a:lstStyle>
            <a:lvl1pPr>
              <a:defRPr sz="3000" b="1" i="0">
                <a:solidFill>
                  <a:schemeClr val="bg1"/>
                </a:solidFill>
                <a:latin typeface="Flanders Art Sans"/>
                <a:cs typeface="Flanders Art Sans"/>
              </a:defRPr>
            </a:lvl1pPr>
          </a:lstStyle>
          <a:p>
            <a:r>
              <a:rPr lang="nl-BE" dirty="0"/>
              <a:t>CLICK TO EDIT MASTER 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37498"/>
            <a:ext cx="9144000" cy="1011936"/>
          </a:xfrm>
          <a:prstGeom prst="rect">
            <a:avLst/>
          </a:prstGeom>
        </p:spPr>
      </p:pic>
    </p:spTree>
    <p:extLst>
      <p:ext uri="{BB962C8B-B14F-4D97-AF65-F5344CB8AC3E}">
        <p14:creationId xmlns:p14="http://schemas.microsoft.com/office/powerpoint/2010/main" val="1774210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3" name="Picture 2" descr="GettyImages-554994495.jpg"/>
          <p:cNvPicPr>
            <a:picLocks noChangeAspect="1"/>
          </p:cNvPicPr>
          <p:nvPr/>
        </p:nvPicPr>
        <p:blipFill rotWithShape="1">
          <a:blip r:embed="rId2">
            <a:extLst>
              <a:ext uri="{28A0092B-C50C-407E-A947-70E740481C1C}">
                <a14:useLocalDpi xmlns:a14="http://schemas.microsoft.com/office/drawing/2010/main" val="0"/>
              </a:ext>
            </a:extLst>
          </a:blip>
          <a:srcRect t="13958" b="1569"/>
          <a:stretch/>
        </p:blipFill>
        <p:spPr>
          <a:xfrm>
            <a:off x="0" y="-1"/>
            <a:ext cx="9144000" cy="514943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37498"/>
            <a:ext cx="9144000" cy="1011936"/>
          </a:xfrm>
          <a:prstGeom prst="rect">
            <a:avLst/>
          </a:prstGeom>
        </p:spPr>
      </p:pic>
      <p:pic>
        <p:nvPicPr>
          <p:cNvPr id="4" name="Picture 2" descr="GettyImages-554994495.jpg"/>
          <p:cNvPicPr>
            <a:picLocks noChangeAspect="1"/>
          </p:cNvPicPr>
          <p:nvPr userDrawn="1"/>
        </p:nvPicPr>
        <p:blipFill rotWithShape="1">
          <a:blip r:embed="rId2">
            <a:extLst>
              <a:ext uri="{28A0092B-C50C-407E-A947-70E740481C1C}">
                <a14:useLocalDpi xmlns:a14="http://schemas.microsoft.com/office/drawing/2010/main" val="0"/>
              </a:ext>
            </a:extLst>
          </a:blip>
          <a:srcRect t="13958" b="1569"/>
          <a:stretch/>
        </p:blipFill>
        <p:spPr>
          <a:xfrm>
            <a:off x="0" y="-1"/>
            <a:ext cx="9144000" cy="5149435"/>
          </a:xfrm>
          <a:prstGeom prst="rect">
            <a:avLst/>
          </a:prstGeom>
        </p:spPr>
      </p:pic>
      <p:pic>
        <p:nvPicPr>
          <p:cNvPr id="5"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137498"/>
            <a:ext cx="9144000" cy="1011936"/>
          </a:xfrm>
          <a:prstGeom prst="rect">
            <a:avLst/>
          </a:prstGeom>
        </p:spPr>
      </p:pic>
    </p:spTree>
    <p:extLst>
      <p:ext uri="{BB962C8B-B14F-4D97-AF65-F5344CB8AC3E}">
        <p14:creationId xmlns:p14="http://schemas.microsoft.com/office/powerpoint/2010/main" val="4076399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4"/>
            <a:ext cx="9144000" cy="5145024"/>
          </a:xfrm>
          <a:prstGeom prst="rect">
            <a:avLst/>
          </a:prstGeom>
        </p:spPr>
      </p:pic>
    </p:spTree>
    <p:extLst>
      <p:ext uri="{BB962C8B-B14F-4D97-AF65-F5344CB8AC3E}">
        <p14:creationId xmlns:p14="http://schemas.microsoft.com/office/powerpoint/2010/main" val="354293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Klik om de stijl te bewerken</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47D56D-2A1F-E348-9D34-1EC6D2569D21}" type="slidenum">
              <a:rPr lang="en-US" smtClean="0"/>
              <a:t>‹nr.›</a:t>
            </a:fld>
            <a:endParaRPr lang="en-US"/>
          </a:p>
        </p:txBody>
      </p:sp>
    </p:spTree>
    <p:extLst>
      <p:ext uri="{BB962C8B-B14F-4D97-AF65-F5344CB8AC3E}">
        <p14:creationId xmlns:p14="http://schemas.microsoft.com/office/powerpoint/2010/main" val="765703293"/>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652" r:id="rId3"/>
    <p:sldLayoutId id="2147483650" r:id="rId4"/>
    <p:sldLayoutId id="2147483655" r:id="rId5"/>
    <p:sldLayoutId id="2147483659" r:id="rId6"/>
    <p:sldLayoutId id="2147483660" r:id="rId7"/>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Klik om de stijl te bewerken</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47D56D-2A1F-E348-9D34-1EC6D2569D21}" type="slidenum">
              <a:rPr lang="en-US" smtClean="0"/>
              <a:t>‹nr.›</a:t>
            </a:fld>
            <a:endParaRPr lang="en-US"/>
          </a:p>
        </p:txBody>
      </p:sp>
    </p:spTree>
    <p:extLst>
      <p:ext uri="{BB962C8B-B14F-4D97-AF65-F5344CB8AC3E}">
        <p14:creationId xmlns:p14="http://schemas.microsoft.com/office/powerpoint/2010/main" val="506416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www.ikbeslis.be/"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hyperlink" Target="https://www.kindengezin.be/" TargetMode="External"/><Relationship Id="rId7" Type="http://schemas.openxmlformats.org/officeDocument/2006/relationships/hyperlink" Target="https://www.kindengezin.be/kinderopvang/sector-babys-en-peuters/regelgeving-en-juridisch/privacy/"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hyperlink" Target="https://www.kindengezin.be/kinderopvang/sector-babys-en-peuters/regelgeving-en-juridisch/" TargetMode="External"/><Relationship Id="rId5" Type="http://schemas.openxmlformats.org/officeDocument/2006/relationships/hyperlink" Target="https://www.kindengezin.be/kinderopvang/sector-babys-en-peuters/" TargetMode="External"/><Relationship Id="rId4" Type="http://schemas.openxmlformats.org/officeDocument/2006/relationships/hyperlink" Target="https://www.kindengezin.be/kinderopvan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hyperlink" Target="https://eforms.privacycommission.be/privacy-commission/forms/pdf/melding-gegevenslek.pdf" TargetMode="Externa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hyperlink" Target="https://www.ikbeslis.be/ouders-leerkrachten/fotos-en-filmpjes/beeldmateriaal-van-schoolactiviteiten"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hyperlink" Target="http://www.ikbeslis.be/"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notesSlide" Target="../notesSlides/notesSlide3.xml"/><Relationship Id="rId7" Type="http://schemas.openxmlformats.org/officeDocument/2006/relationships/image" Target="../media/image13.emf"/><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9.jpg"/><Relationship Id="rId5" Type="http://schemas.openxmlformats.org/officeDocument/2006/relationships/image" Target="../media/image15.jpg"/><Relationship Id="rId10" Type="http://schemas.openxmlformats.org/officeDocument/2006/relationships/image" Target="../media/image18.jpg"/><Relationship Id="rId4" Type="http://schemas.openxmlformats.org/officeDocument/2006/relationships/image" Target="../media/image14.jpg"/><Relationship Id="rId9" Type="http://schemas.openxmlformats.org/officeDocument/2006/relationships/image" Target="../media/image1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hyperlink" Target="https://www.kindengezin.be/kinderopvang/sector-babys-en-peuters/regelgeving-en-juridisch/privacy" TargetMode="External"/><Relationship Id="rId2" Type="http://schemas.openxmlformats.org/officeDocument/2006/relationships/hyperlink" Target="http://www.ikbeslis.be/" TargetMode="External"/><Relationship Id="rId1" Type="http://schemas.openxmlformats.org/officeDocument/2006/relationships/slideLayout" Target="../slideLayouts/slideLayout16.xml"/><Relationship Id="rId5" Type="http://schemas.openxmlformats.org/officeDocument/2006/relationships/hyperlink" Target="http://www.cert.be/" TargetMode="External"/><Relationship Id="rId4" Type="http://schemas.openxmlformats.org/officeDocument/2006/relationships/hyperlink" Target="http://www.privacycommission.be/"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552700" y="4421565"/>
            <a:ext cx="6499860" cy="584775"/>
          </a:xfrm>
          <a:prstGeom prst="rect">
            <a:avLst/>
          </a:prstGeom>
        </p:spPr>
        <p:txBody>
          <a:bodyPr wrap="square">
            <a:spAutoFit/>
          </a:bodyPr>
          <a:lstStyle/>
          <a:p>
            <a:pPr algn="r"/>
            <a:r>
              <a:rPr lang="en-US" sz="1600" dirty="0">
                <a:solidFill>
                  <a:schemeClr val="bg1"/>
                </a:solidFill>
                <a:latin typeface="Flanders Art Serif Light" panose="00000400000000000000" pitchFamily="50" charset="0"/>
              </a:rPr>
              <a:t>2018 V 2.3 03 04 18</a:t>
            </a:r>
            <a:br>
              <a:rPr lang="en-US" sz="1600" dirty="0">
                <a:solidFill>
                  <a:schemeClr val="bg1"/>
                </a:solidFill>
                <a:latin typeface="Flanders Art Serif Light" panose="00000400000000000000" pitchFamily="50" charset="0"/>
              </a:rPr>
            </a:br>
            <a:r>
              <a:rPr lang="en-US" sz="1600" dirty="0" err="1">
                <a:solidFill>
                  <a:schemeClr val="bg1"/>
                </a:solidFill>
                <a:latin typeface="Flanders Art Serif Light" panose="00000400000000000000" pitchFamily="50" charset="0"/>
              </a:rPr>
              <a:t>Nieuwe</a:t>
            </a:r>
            <a:r>
              <a:rPr lang="en-US" sz="1600" dirty="0">
                <a:solidFill>
                  <a:schemeClr val="bg1"/>
                </a:solidFill>
                <a:latin typeface="Flanders Art Serif Light" panose="00000400000000000000" pitchFamily="50" charset="0"/>
              </a:rPr>
              <a:t> EU </a:t>
            </a:r>
            <a:r>
              <a:rPr lang="en-US" sz="1600" dirty="0" err="1">
                <a:solidFill>
                  <a:schemeClr val="bg1"/>
                </a:solidFill>
                <a:latin typeface="Flanders Art Serif Light" panose="00000400000000000000" pitchFamily="50" charset="0"/>
              </a:rPr>
              <a:t>Privacywetgeving</a:t>
            </a:r>
            <a:r>
              <a:rPr lang="en-US" sz="1600" dirty="0">
                <a:solidFill>
                  <a:schemeClr val="bg1"/>
                </a:solidFill>
                <a:latin typeface="Flanders Art Serif Light" panose="00000400000000000000" pitchFamily="50" charset="0"/>
              </a:rPr>
              <a:t> </a:t>
            </a:r>
            <a:r>
              <a:rPr lang="en-US" sz="1600" dirty="0" err="1">
                <a:solidFill>
                  <a:schemeClr val="bg1"/>
                </a:solidFill>
                <a:latin typeface="Flanders Art Serif Light" panose="00000400000000000000" pitchFamily="50" charset="0"/>
              </a:rPr>
              <a:t>binnen</a:t>
            </a:r>
            <a:r>
              <a:rPr lang="en-US" sz="1600" dirty="0">
                <a:solidFill>
                  <a:schemeClr val="bg1"/>
                </a:solidFill>
                <a:latin typeface="Flanders Art Serif Light" panose="00000400000000000000" pitchFamily="50" charset="0"/>
              </a:rPr>
              <a:t> sector kinderopvang</a:t>
            </a:r>
            <a:endParaRPr lang="nl-BE" sz="1600" dirty="0">
              <a:solidFill>
                <a:schemeClr val="bg1"/>
              </a:solidFill>
              <a:latin typeface="Flanders Art Serif Light" panose="00000400000000000000" pitchFamily="50" charset="0"/>
            </a:endParaRPr>
          </a:p>
        </p:txBody>
      </p:sp>
    </p:spTree>
    <p:extLst>
      <p:ext uri="{BB962C8B-B14F-4D97-AF65-F5344CB8AC3E}">
        <p14:creationId xmlns:p14="http://schemas.microsoft.com/office/powerpoint/2010/main" val="397357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Principes AVG</a:t>
            </a:r>
          </a:p>
        </p:txBody>
      </p:sp>
      <p:sp>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8"/>
            <a:ext cx="8229600" cy="3943348"/>
          </a:xfrm>
        </p:spPr>
        <p:txBody>
          <a:bodyPr>
            <a:normAutofit/>
          </a:bodyPr>
          <a:lstStyle/>
          <a:p>
            <a:r>
              <a:rPr lang="nl-BE" dirty="0">
                <a:solidFill>
                  <a:schemeClr val="tx1"/>
                </a:solidFill>
              </a:rPr>
              <a:t>Grotere transparantie naar de burger</a:t>
            </a:r>
          </a:p>
          <a:p>
            <a:pPr lvl="1"/>
            <a:r>
              <a:rPr lang="nl-BE" dirty="0">
                <a:solidFill>
                  <a:schemeClr val="tx1"/>
                </a:solidFill>
              </a:rPr>
              <a:t>Zowel bij verwerking als bij inbreuk </a:t>
            </a:r>
          </a:p>
          <a:p>
            <a:r>
              <a:rPr lang="nl-BE" dirty="0">
                <a:solidFill>
                  <a:schemeClr val="tx1"/>
                </a:solidFill>
              </a:rPr>
              <a:t>Grotere verantwoordingsplicht</a:t>
            </a:r>
          </a:p>
          <a:p>
            <a:pPr lvl="1"/>
            <a:r>
              <a:rPr lang="nl-BE" dirty="0">
                <a:solidFill>
                  <a:schemeClr val="tx1"/>
                </a:solidFill>
              </a:rPr>
              <a:t>Je moet kunnen aantonen dat je verwerking persoonsgegevens onder controle hebt</a:t>
            </a:r>
          </a:p>
          <a:p>
            <a:r>
              <a:rPr lang="nl-BE" dirty="0">
                <a:solidFill>
                  <a:schemeClr val="tx1"/>
                </a:solidFill>
              </a:rPr>
              <a:t>Organisatie </a:t>
            </a:r>
          </a:p>
          <a:p>
            <a:pPr lvl="1"/>
            <a:r>
              <a:rPr lang="nl-BE" dirty="0">
                <a:solidFill>
                  <a:schemeClr val="tx1"/>
                </a:solidFill>
              </a:rPr>
              <a:t>Functionaris voor gegevensbescherming – voor grotere organisaties of risico afweging</a:t>
            </a:r>
          </a:p>
          <a:p>
            <a:pPr lvl="1"/>
            <a:r>
              <a:rPr lang="nl-BE" dirty="0">
                <a:solidFill>
                  <a:schemeClr val="tx1"/>
                </a:solidFill>
              </a:rPr>
              <a:t>Voor iedereen – rol definiëren</a:t>
            </a:r>
          </a:p>
          <a:p>
            <a:r>
              <a:rPr lang="nl-BE" dirty="0">
                <a:solidFill>
                  <a:schemeClr val="tx1"/>
                </a:solidFill>
              </a:rPr>
              <a:t>Sterker toezicht door </a:t>
            </a:r>
            <a:r>
              <a:rPr lang="nl-BE" dirty="0" err="1">
                <a:solidFill>
                  <a:schemeClr val="tx1"/>
                </a:solidFill>
              </a:rPr>
              <a:t>GegevensBeschermingAutoriteit</a:t>
            </a:r>
            <a:r>
              <a:rPr lang="nl-BE" dirty="0">
                <a:solidFill>
                  <a:schemeClr val="tx1"/>
                </a:solidFill>
              </a:rPr>
              <a:t> (GBA)</a:t>
            </a:r>
          </a:p>
        </p:txBody>
      </p:sp>
    </p:spTree>
    <p:extLst>
      <p:ext uri="{BB962C8B-B14F-4D97-AF65-F5344CB8AC3E}">
        <p14:creationId xmlns:p14="http://schemas.microsoft.com/office/powerpoint/2010/main" val="3896242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p:txBody>
          <a:bodyPr/>
          <a:lstStyle/>
          <a:p>
            <a:r>
              <a:rPr lang="nl-BE" dirty="0"/>
              <a:t>Hoe ziet de burger/ouder de AVG ?</a:t>
            </a:r>
          </a:p>
        </p:txBody>
      </p:sp>
      <p:sp>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1241249"/>
            <a:ext cx="8229600" cy="3468149"/>
          </a:xfrm>
        </p:spPr>
        <p:txBody>
          <a:bodyPr>
            <a:normAutofit/>
          </a:bodyPr>
          <a:lstStyle/>
          <a:p>
            <a:r>
              <a:rPr lang="nl-BE" dirty="0">
                <a:solidFill>
                  <a:schemeClr val="tx1"/>
                </a:solidFill>
              </a:rPr>
              <a:t>We nemen voorlichtingspakket Onderwijs als voorbeeld</a:t>
            </a:r>
          </a:p>
          <a:p>
            <a:r>
              <a:rPr lang="nl-BE" dirty="0">
                <a:solidFill>
                  <a:schemeClr val="tx1"/>
                </a:solidFill>
              </a:rPr>
              <a:t>Heel toepasselijk materiaal beschikbaar voor scholen/leerkrachten/jongeren.</a:t>
            </a:r>
          </a:p>
          <a:p>
            <a:pPr lvl="1"/>
            <a:r>
              <a:rPr lang="nl-BE" dirty="0">
                <a:solidFill>
                  <a:schemeClr val="tx1"/>
                </a:solidFill>
              </a:rPr>
              <a:t> zie </a:t>
            </a:r>
            <a:r>
              <a:rPr lang="nl-BE" dirty="0">
                <a:solidFill>
                  <a:schemeClr val="tx1"/>
                </a:solidFill>
                <a:hlinkClick r:id="rId3"/>
              </a:rPr>
              <a:t>www.ikbeslis.be</a:t>
            </a:r>
            <a:r>
              <a:rPr lang="nl-BE" dirty="0">
                <a:solidFill>
                  <a:schemeClr val="tx1"/>
                </a:solidFill>
              </a:rPr>
              <a:t>  / “De nieuwe privacywet van A tot Z”.</a:t>
            </a:r>
          </a:p>
          <a:p>
            <a:r>
              <a:rPr lang="nl-BE" dirty="0">
                <a:solidFill>
                  <a:schemeClr val="tx1"/>
                </a:solidFill>
              </a:rPr>
              <a:t>Betere bescherming aan burgers bij verwerken van hun persoonsgegevens, dus wees voorbereid.</a:t>
            </a:r>
          </a:p>
        </p:txBody>
      </p:sp>
    </p:spTree>
    <p:extLst>
      <p:ext uri="{BB962C8B-B14F-4D97-AF65-F5344CB8AC3E}">
        <p14:creationId xmlns:p14="http://schemas.microsoft.com/office/powerpoint/2010/main" val="2304380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Instrumenten/documenten - minimum</a:t>
            </a:r>
          </a:p>
        </p:txBody>
      </p:sp>
      <p:sp>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8"/>
            <a:ext cx="8229600" cy="3943348"/>
          </a:xfrm>
        </p:spPr>
        <p:txBody>
          <a:bodyPr>
            <a:normAutofit/>
          </a:bodyPr>
          <a:lstStyle/>
          <a:p>
            <a:pPr marL="457200" indent="-457200">
              <a:buFont typeface="+mj-lt"/>
              <a:buAutoNum type="arabicPeriod"/>
            </a:pPr>
            <a:r>
              <a:rPr lang="nl-BE" dirty="0">
                <a:solidFill>
                  <a:schemeClr val="tx1"/>
                </a:solidFill>
              </a:rPr>
              <a:t>Verwerkingsregister</a:t>
            </a:r>
          </a:p>
          <a:p>
            <a:pPr marL="457200" indent="-457200">
              <a:buFont typeface="+mj-lt"/>
              <a:buAutoNum type="arabicPeriod"/>
            </a:pPr>
            <a:r>
              <a:rPr lang="nl-BE" dirty="0">
                <a:solidFill>
                  <a:schemeClr val="tx1"/>
                </a:solidFill>
              </a:rPr>
              <a:t>Leesbare privacyverklaring</a:t>
            </a:r>
          </a:p>
          <a:p>
            <a:pPr marL="457200" indent="-457200">
              <a:buFont typeface="+mj-lt"/>
              <a:buAutoNum type="arabicPeriod"/>
            </a:pPr>
            <a:r>
              <a:rPr lang="nl-BE" dirty="0">
                <a:solidFill>
                  <a:schemeClr val="tx1"/>
                </a:solidFill>
              </a:rPr>
              <a:t>Meldingsplicht van inbreuk op beveiliging ( &lt;&gt; </a:t>
            </a:r>
            <a:r>
              <a:rPr lang="nl-BE" dirty="0" err="1">
                <a:solidFill>
                  <a:schemeClr val="tx1"/>
                </a:solidFill>
              </a:rPr>
              <a:t>datalek</a:t>
            </a:r>
            <a:r>
              <a:rPr lang="nl-BE" dirty="0">
                <a:solidFill>
                  <a:schemeClr val="tx1"/>
                </a:solidFill>
              </a:rPr>
              <a:t> )</a:t>
            </a:r>
          </a:p>
          <a:p>
            <a:pPr marL="457200" indent="-457200">
              <a:buFont typeface="+mj-lt"/>
              <a:buAutoNum type="arabicPeriod"/>
            </a:pPr>
            <a:r>
              <a:rPr lang="nl-BE" dirty="0">
                <a:solidFill>
                  <a:schemeClr val="tx1"/>
                </a:solidFill>
              </a:rPr>
              <a:t>Contracten met verwerkers – verwerkersovereenkomsten</a:t>
            </a:r>
          </a:p>
          <a:p>
            <a:pPr marL="457200" indent="-457200">
              <a:buFont typeface="+mj-lt"/>
              <a:buAutoNum type="arabicPeriod"/>
            </a:pPr>
            <a:endParaRPr lang="nl-BE" dirty="0"/>
          </a:p>
          <a:p>
            <a:r>
              <a:rPr lang="nl-BE" dirty="0">
                <a:solidFill>
                  <a:schemeClr val="tx1"/>
                </a:solidFill>
              </a:rPr>
              <a:t>Documentatie/startpakket beschikbaar </a:t>
            </a:r>
          </a:p>
          <a:p>
            <a:pPr lvl="1"/>
            <a:r>
              <a:rPr lang="nl-BE" dirty="0"/>
              <a:t>Je bent hier: </a:t>
            </a:r>
            <a:r>
              <a:rPr lang="nl-BE" dirty="0">
                <a:hlinkClick r:id="rId3"/>
              </a:rPr>
              <a:t>Home</a:t>
            </a:r>
            <a:r>
              <a:rPr lang="nl-BE" dirty="0"/>
              <a:t> &gt; </a:t>
            </a:r>
            <a:r>
              <a:rPr lang="nl-BE" dirty="0">
                <a:hlinkClick r:id="rId4"/>
              </a:rPr>
              <a:t>Kinderopvang</a:t>
            </a:r>
            <a:r>
              <a:rPr lang="nl-BE" dirty="0"/>
              <a:t> &gt; </a:t>
            </a:r>
            <a:r>
              <a:rPr lang="nl-BE" dirty="0">
                <a:hlinkClick r:id="rId5"/>
              </a:rPr>
              <a:t>Sector baby's en peuters</a:t>
            </a:r>
            <a:r>
              <a:rPr lang="nl-BE" dirty="0"/>
              <a:t> &gt; </a:t>
            </a:r>
            <a:r>
              <a:rPr lang="nl-BE" dirty="0">
                <a:hlinkClick r:id="rId6"/>
              </a:rPr>
              <a:t>Regelgeving en juridisch</a:t>
            </a:r>
            <a:r>
              <a:rPr lang="nl-BE" dirty="0"/>
              <a:t> &gt; </a:t>
            </a:r>
            <a:r>
              <a:rPr lang="nl-BE" dirty="0">
                <a:hlinkClick r:id="rId7"/>
              </a:rPr>
              <a:t>Privacy</a:t>
            </a:r>
            <a:r>
              <a:rPr lang="nl-BE" dirty="0"/>
              <a:t> </a:t>
            </a:r>
            <a:endParaRPr lang="nl-BE" dirty="0">
              <a:solidFill>
                <a:schemeClr val="tx1"/>
              </a:solidFill>
              <a:hlinkClick r:id="rId7"/>
            </a:endParaRPr>
          </a:p>
          <a:p>
            <a:pPr lvl="1"/>
            <a:r>
              <a:rPr lang="nl-BE" dirty="0">
                <a:solidFill>
                  <a:schemeClr val="tx1"/>
                </a:solidFill>
                <a:hlinkClick r:id="rId7"/>
              </a:rPr>
              <a:t>https://www.kindengezin.be/kinderopvang/sector-babys-en-peuters/regelgeving-en-juridisch/privacy/</a:t>
            </a:r>
            <a:endParaRPr lang="nl-BE" dirty="0">
              <a:solidFill>
                <a:schemeClr val="tx1"/>
              </a:solidFill>
            </a:endParaRPr>
          </a:p>
          <a:p>
            <a:pPr marL="0" indent="0">
              <a:buNone/>
            </a:pPr>
            <a:endParaRPr lang="nl-BE" dirty="0"/>
          </a:p>
        </p:txBody>
      </p:sp>
    </p:spTree>
    <p:extLst>
      <p:ext uri="{BB962C8B-B14F-4D97-AF65-F5344CB8AC3E}">
        <p14:creationId xmlns:p14="http://schemas.microsoft.com/office/powerpoint/2010/main" val="2706291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Instrumenten – 1. Verwerkingsregister</a:t>
            </a:r>
          </a:p>
        </p:txBody>
      </p:sp>
      <p:sp>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8"/>
            <a:ext cx="8229600" cy="4095130"/>
          </a:xfrm>
        </p:spPr>
        <p:txBody>
          <a:bodyPr>
            <a:normAutofit fontScale="92500" lnSpcReduction="10000"/>
          </a:bodyPr>
          <a:lstStyle/>
          <a:p>
            <a:r>
              <a:rPr lang="nl-BE" dirty="0">
                <a:solidFill>
                  <a:schemeClr val="tx1"/>
                </a:solidFill>
              </a:rPr>
              <a:t>Verwerkingsregister is basisdocument</a:t>
            </a:r>
          </a:p>
          <a:p>
            <a:pPr lvl="1"/>
            <a:r>
              <a:rPr lang="nl-BE" dirty="0">
                <a:solidFill>
                  <a:schemeClr val="tx1"/>
                </a:solidFill>
              </a:rPr>
              <a:t>Inventaris van alle </a:t>
            </a:r>
            <a:r>
              <a:rPr lang="nl-BE" u="sng" dirty="0">
                <a:solidFill>
                  <a:schemeClr val="tx1"/>
                </a:solidFill>
              </a:rPr>
              <a:t>verwerkingen</a:t>
            </a:r>
            <a:r>
              <a:rPr lang="nl-BE" dirty="0">
                <a:solidFill>
                  <a:schemeClr val="tx1"/>
                </a:solidFill>
              </a:rPr>
              <a:t> persoonsgegevens</a:t>
            </a:r>
          </a:p>
          <a:p>
            <a:r>
              <a:rPr lang="nl-BE" dirty="0">
                <a:solidFill>
                  <a:schemeClr val="tx1"/>
                </a:solidFill>
              </a:rPr>
              <a:t>Voorbeeld in bijlage :</a:t>
            </a:r>
          </a:p>
          <a:p>
            <a:pPr lvl="1"/>
            <a:r>
              <a:rPr lang="nl-BE" dirty="0">
                <a:solidFill>
                  <a:schemeClr val="tx1"/>
                </a:solidFill>
              </a:rPr>
              <a:t>Dient nog gepersonaliseerd</a:t>
            </a:r>
          </a:p>
          <a:p>
            <a:pPr lvl="1"/>
            <a:r>
              <a:rPr lang="nl-BE" dirty="0">
                <a:solidFill>
                  <a:schemeClr val="tx1"/>
                </a:solidFill>
              </a:rPr>
              <a:t>Kolommen : is bedoeld als “vliegende” start, zie model </a:t>
            </a:r>
            <a:r>
              <a:rPr lang="nl-BE" dirty="0" err="1">
                <a:solidFill>
                  <a:schemeClr val="tx1"/>
                </a:solidFill>
              </a:rPr>
              <a:t>privacycommissie</a:t>
            </a:r>
            <a:endParaRPr lang="nl-BE" dirty="0">
              <a:solidFill>
                <a:schemeClr val="tx1"/>
              </a:solidFill>
            </a:endParaRPr>
          </a:p>
          <a:p>
            <a:pPr lvl="1"/>
            <a:r>
              <a:rPr lang="nl-BE" dirty="0">
                <a:solidFill>
                  <a:schemeClr val="tx1"/>
                </a:solidFill>
              </a:rPr>
              <a:t>Rijen : = verwerkingen</a:t>
            </a:r>
          </a:p>
          <a:p>
            <a:pPr lvl="2"/>
            <a:r>
              <a:rPr lang="nl-BE" dirty="0">
                <a:solidFill>
                  <a:schemeClr val="tx1"/>
                </a:solidFill>
              </a:rPr>
              <a:t>Volgens voortschrijdend inzicht en actualiseren</a:t>
            </a:r>
          </a:p>
          <a:p>
            <a:pPr lvl="2"/>
            <a:r>
              <a:rPr lang="nl-BE" dirty="0">
                <a:solidFill>
                  <a:schemeClr val="tx1"/>
                </a:solidFill>
              </a:rPr>
              <a:t>Dit is de essentie !!</a:t>
            </a:r>
          </a:p>
          <a:p>
            <a:r>
              <a:rPr lang="nl-BE" dirty="0">
                <a:solidFill>
                  <a:schemeClr val="tx1"/>
                </a:solidFill>
              </a:rPr>
              <a:t>Basis voor risico beoordeling</a:t>
            </a:r>
          </a:p>
          <a:p>
            <a:pPr lvl="1"/>
            <a:r>
              <a:rPr lang="nl-BE" dirty="0">
                <a:solidFill>
                  <a:schemeClr val="tx1"/>
                </a:solidFill>
              </a:rPr>
              <a:t>Hebben we alle gegevens wel nodig ?</a:t>
            </a:r>
          </a:p>
          <a:p>
            <a:pPr lvl="1"/>
            <a:r>
              <a:rPr lang="nl-BE" dirty="0">
                <a:solidFill>
                  <a:schemeClr val="tx1"/>
                </a:solidFill>
              </a:rPr>
              <a:t>Waar bevinden zich de gegevens ?</a:t>
            </a:r>
          </a:p>
          <a:p>
            <a:pPr lvl="1"/>
            <a:r>
              <a:rPr lang="nl-BE" dirty="0">
                <a:solidFill>
                  <a:schemeClr val="tx1"/>
                </a:solidFill>
              </a:rPr>
              <a:t>Zijn de verwerkers ook in orde ?</a:t>
            </a:r>
          </a:p>
          <a:p>
            <a:pPr lvl="1"/>
            <a:r>
              <a:rPr lang="nl-BE" dirty="0">
                <a:solidFill>
                  <a:schemeClr val="tx1"/>
                </a:solidFill>
              </a:rPr>
              <a:t>Toegang veilig afgeschermd ?</a:t>
            </a:r>
          </a:p>
          <a:p>
            <a:pPr lvl="1"/>
            <a:r>
              <a:rPr lang="nl-BE" dirty="0">
                <a:solidFill>
                  <a:schemeClr val="tx1"/>
                </a:solidFill>
              </a:rPr>
              <a:t>Beelden zijn ook persoonsgegevens..</a:t>
            </a:r>
          </a:p>
          <a:p>
            <a:r>
              <a:rPr lang="nl-BE" dirty="0">
                <a:solidFill>
                  <a:schemeClr val="tx1"/>
                </a:solidFill>
              </a:rPr>
              <a:t>Basis om op te zoeken op vraag van inzage</a:t>
            </a:r>
          </a:p>
          <a:p>
            <a:endParaRPr lang="nl-BE" dirty="0"/>
          </a:p>
          <a:p>
            <a:endParaRPr lang="nl-BE" dirty="0"/>
          </a:p>
        </p:txBody>
      </p:sp>
    </p:spTree>
    <p:extLst>
      <p:ext uri="{BB962C8B-B14F-4D97-AF65-F5344CB8AC3E}">
        <p14:creationId xmlns:p14="http://schemas.microsoft.com/office/powerpoint/2010/main" val="853293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7174"/>
            <a:ext cx="8229600" cy="535626"/>
          </a:xfrm>
        </p:spPr>
        <p:txBody>
          <a:bodyPr>
            <a:normAutofit/>
          </a:bodyPr>
          <a:lstStyle/>
          <a:p>
            <a:r>
              <a:rPr lang="nl-BE" dirty="0"/>
              <a:t>Instrumenten – 2. Privacyverklaring t.a.v. ouders</a:t>
            </a:r>
          </a:p>
        </p:txBody>
      </p:sp>
      <p:sp>
        <p:nvSpPr>
          <p:cNvPr id="3" name="Tijdelijke aanduiding voor inhoud 2"/>
          <p:cNvSpPr>
            <a:spLocks noGrp="1"/>
          </p:cNvSpPr>
          <p:nvPr>
            <p:ph idx="1"/>
          </p:nvPr>
        </p:nvSpPr>
        <p:spPr>
          <a:xfrm>
            <a:off x="457200" y="812800"/>
            <a:ext cx="8229600" cy="4194629"/>
          </a:xfrm>
        </p:spPr>
        <p:txBody>
          <a:bodyPr>
            <a:normAutofit/>
          </a:bodyPr>
          <a:lstStyle/>
          <a:p>
            <a:pPr>
              <a:buFont typeface="Arial" panose="020B0604020202020204" pitchFamily="34" charset="0"/>
              <a:buChar char="•"/>
            </a:pPr>
            <a:r>
              <a:rPr lang="nl-BE" dirty="0">
                <a:solidFill>
                  <a:schemeClr val="tx1"/>
                </a:solidFill>
              </a:rPr>
              <a:t>Mogelijke werkwijze = aanpassing van rubriek ‘Respect voor de privacy en bescherming van de persoonlijke levenssfeer’</a:t>
            </a:r>
          </a:p>
          <a:p>
            <a:pPr lvl="1">
              <a:buFont typeface="Arial" panose="020B0604020202020204" pitchFamily="34" charset="0"/>
              <a:buChar char="•"/>
            </a:pPr>
            <a:r>
              <a:rPr lang="nl-BE" sz="1825" dirty="0">
                <a:solidFill>
                  <a:schemeClr val="tx1"/>
                </a:solidFill>
              </a:rPr>
              <a:t>HHR, website, etc..</a:t>
            </a:r>
          </a:p>
          <a:p>
            <a:r>
              <a:rPr lang="nl-BE" dirty="0">
                <a:solidFill>
                  <a:schemeClr val="tx1"/>
                </a:solidFill>
              </a:rPr>
              <a:t>Verplichte elementen van een AVG-conforme privacyverklaring: </a:t>
            </a:r>
            <a:endParaRPr lang="nl-BE" sz="2325" dirty="0">
              <a:solidFill>
                <a:schemeClr val="tx1"/>
              </a:solidFill>
            </a:endParaRPr>
          </a:p>
          <a:p>
            <a:pPr lvl="1">
              <a:buFont typeface="Wingdings" panose="05000000000000000000" pitchFamily="2" charset="2"/>
              <a:buChar char="ü"/>
            </a:pPr>
            <a:r>
              <a:rPr lang="nl-BE" sz="1600" dirty="0">
                <a:solidFill>
                  <a:schemeClr val="tx1"/>
                </a:solidFill>
              </a:rPr>
              <a:t>info over welke persoonsgegevens nodig zijn, waarom en wat ermee gebeurt. Enkel de gegevens die nodig zijn voor de werking worden verzameld en verwerkt. </a:t>
            </a:r>
          </a:p>
          <a:p>
            <a:pPr lvl="1">
              <a:buFont typeface="Wingdings" panose="05000000000000000000" pitchFamily="2" charset="2"/>
              <a:buChar char="ü"/>
            </a:pPr>
            <a:r>
              <a:rPr lang="nl-BE" sz="1600" dirty="0">
                <a:solidFill>
                  <a:schemeClr val="tx1"/>
                </a:solidFill>
              </a:rPr>
              <a:t>het verzekeren van de vertrouwelijkheid </a:t>
            </a:r>
          </a:p>
          <a:p>
            <a:pPr lvl="1">
              <a:buFont typeface="Wingdings" panose="05000000000000000000" pitchFamily="2" charset="2"/>
              <a:buChar char="ü"/>
            </a:pPr>
            <a:r>
              <a:rPr lang="nl-BE" sz="1600" dirty="0">
                <a:solidFill>
                  <a:schemeClr val="tx1"/>
                </a:solidFill>
              </a:rPr>
              <a:t>de wettelijke grondslagen en de informatie over bewaartermijnen: Hiervoor kan je verwijzen naar het verwerkingsregister</a:t>
            </a:r>
          </a:p>
          <a:p>
            <a:pPr lvl="1">
              <a:buFont typeface="Wingdings" panose="05000000000000000000" pitchFamily="2" charset="2"/>
              <a:buChar char="ü"/>
            </a:pPr>
            <a:r>
              <a:rPr lang="nl-BE" sz="1600" dirty="0">
                <a:solidFill>
                  <a:schemeClr val="tx1"/>
                </a:solidFill>
              </a:rPr>
              <a:t>info over de identiteit van de verwerker met naam en contactgegevens </a:t>
            </a:r>
          </a:p>
          <a:p>
            <a:pPr lvl="1">
              <a:buFont typeface="Wingdings" panose="05000000000000000000" pitchFamily="2" charset="2"/>
              <a:buChar char="ü"/>
            </a:pPr>
            <a:r>
              <a:rPr lang="nl-BE" sz="1600" dirty="0">
                <a:solidFill>
                  <a:schemeClr val="tx1"/>
                </a:solidFill>
              </a:rPr>
              <a:t>de mogelijkheid om een klacht in te dienen bij de </a:t>
            </a:r>
            <a:r>
              <a:rPr lang="nl-BE" sz="1600" dirty="0" err="1">
                <a:solidFill>
                  <a:schemeClr val="tx1"/>
                </a:solidFill>
              </a:rPr>
              <a:t>Privacycommissie</a:t>
            </a:r>
            <a:r>
              <a:rPr lang="nl-BE" sz="1600" dirty="0">
                <a:solidFill>
                  <a:schemeClr val="tx1"/>
                </a:solidFill>
              </a:rPr>
              <a:t> : aanvullen bij rubriek recht op klacht in HHR</a:t>
            </a:r>
            <a:endParaRPr lang="nl-BE" dirty="0">
              <a:solidFill>
                <a:schemeClr val="tx1"/>
              </a:solidFill>
            </a:endParaRPr>
          </a:p>
        </p:txBody>
      </p:sp>
    </p:spTree>
    <p:extLst>
      <p:ext uri="{BB962C8B-B14F-4D97-AF65-F5344CB8AC3E}">
        <p14:creationId xmlns:p14="http://schemas.microsoft.com/office/powerpoint/2010/main" val="416389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Instrumenten – 3. Meldingsplicht inbreuken</a:t>
            </a:r>
          </a:p>
        </p:txBody>
      </p:sp>
      <p:sp useBgFill="1">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8"/>
            <a:ext cx="8229600" cy="3943348"/>
          </a:xfrm>
        </p:spPr>
        <p:txBody>
          <a:bodyPr>
            <a:normAutofit/>
          </a:bodyPr>
          <a:lstStyle/>
          <a:p>
            <a:r>
              <a:rPr lang="nl-BE" dirty="0">
                <a:solidFill>
                  <a:schemeClr val="tx1"/>
                </a:solidFill>
              </a:rPr>
              <a:t>Meldingsplicht gaat verder dan louter datalekken…</a:t>
            </a:r>
          </a:p>
          <a:p>
            <a:pPr lvl="1"/>
            <a:r>
              <a:rPr lang="nl-BE" dirty="0">
                <a:solidFill>
                  <a:schemeClr val="tx1"/>
                </a:solidFill>
              </a:rPr>
              <a:t>..ook inbreuken informatiebeveiliging</a:t>
            </a:r>
          </a:p>
          <a:p>
            <a:r>
              <a:rPr lang="nl-BE" dirty="0">
                <a:solidFill>
                  <a:schemeClr val="tx1"/>
                </a:solidFill>
              </a:rPr>
              <a:t>Alle personeelsleden moeten dit weten</a:t>
            </a:r>
          </a:p>
          <a:p>
            <a:r>
              <a:rPr lang="nl-BE" dirty="0">
                <a:solidFill>
                  <a:schemeClr val="tx1"/>
                </a:solidFill>
              </a:rPr>
              <a:t>Doe een risicoafweging</a:t>
            </a:r>
          </a:p>
          <a:p>
            <a:r>
              <a:rPr lang="nl-BE" dirty="0">
                <a:solidFill>
                  <a:schemeClr val="tx1"/>
                </a:solidFill>
              </a:rPr>
              <a:t>Steeds eerst de datasubjecten inlichten</a:t>
            </a:r>
          </a:p>
          <a:p>
            <a:r>
              <a:rPr lang="nl-BE" dirty="0">
                <a:solidFill>
                  <a:schemeClr val="tx1"/>
                </a:solidFill>
              </a:rPr>
              <a:t>Melding aan de GBA ( ex-</a:t>
            </a:r>
            <a:r>
              <a:rPr lang="nl-BE" dirty="0" err="1">
                <a:solidFill>
                  <a:schemeClr val="tx1"/>
                </a:solidFill>
              </a:rPr>
              <a:t>PrivacyCommissie</a:t>
            </a:r>
            <a:r>
              <a:rPr lang="nl-BE" dirty="0">
                <a:solidFill>
                  <a:schemeClr val="tx1"/>
                </a:solidFill>
              </a:rPr>
              <a:t> ) binnen de 72 u</a:t>
            </a:r>
          </a:p>
          <a:p>
            <a:pPr lvl="1"/>
            <a:r>
              <a:rPr lang="nl-BE" dirty="0">
                <a:solidFill>
                  <a:schemeClr val="tx1"/>
                </a:solidFill>
              </a:rPr>
              <a:t>Zie </a:t>
            </a:r>
            <a:r>
              <a:rPr lang="nl-BE" dirty="0">
                <a:solidFill>
                  <a:schemeClr val="tx1"/>
                </a:solidFill>
                <a:hlinkClick r:id="rId2"/>
              </a:rPr>
              <a:t>melding gegevenslek</a:t>
            </a:r>
            <a:r>
              <a:rPr lang="nl-BE" dirty="0">
                <a:solidFill>
                  <a:schemeClr val="tx1"/>
                </a:solidFill>
              </a:rPr>
              <a:t> of commission@privacycommission.be</a:t>
            </a:r>
          </a:p>
          <a:p>
            <a:pPr lvl="1"/>
            <a:r>
              <a:rPr lang="nl-BE" dirty="0">
                <a:solidFill>
                  <a:schemeClr val="tx1"/>
                </a:solidFill>
              </a:rPr>
              <a:t>Minimum 100 datasubjecten of gevoelige gegevens</a:t>
            </a:r>
          </a:p>
          <a:p>
            <a:r>
              <a:rPr lang="nl-BE" dirty="0" err="1">
                <a:solidFill>
                  <a:schemeClr val="tx1"/>
                </a:solidFill>
              </a:rPr>
              <a:t>Maar..bij</a:t>
            </a:r>
            <a:r>
              <a:rPr lang="nl-BE" dirty="0">
                <a:solidFill>
                  <a:schemeClr val="tx1"/>
                </a:solidFill>
              </a:rPr>
              <a:t> </a:t>
            </a:r>
            <a:r>
              <a:rPr lang="nl-BE" dirty="0" err="1">
                <a:solidFill>
                  <a:schemeClr val="tx1"/>
                </a:solidFill>
              </a:rPr>
              <a:t>hacking</a:t>
            </a:r>
            <a:r>
              <a:rPr lang="nl-BE" dirty="0">
                <a:solidFill>
                  <a:schemeClr val="tx1"/>
                </a:solidFill>
              </a:rPr>
              <a:t>, </a:t>
            </a:r>
            <a:r>
              <a:rPr lang="nl-BE" dirty="0" err="1">
                <a:solidFill>
                  <a:schemeClr val="tx1"/>
                </a:solidFill>
              </a:rPr>
              <a:t>phishing</a:t>
            </a:r>
            <a:r>
              <a:rPr lang="nl-BE" dirty="0">
                <a:solidFill>
                  <a:schemeClr val="tx1"/>
                </a:solidFill>
              </a:rPr>
              <a:t>, malware .. ( cyberveiligheid )</a:t>
            </a:r>
          </a:p>
          <a:p>
            <a:pPr lvl="1"/>
            <a:r>
              <a:rPr lang="nl-BE" dirty="0">
                <a:solidFill>
                  <a:schemeClr val="tx1"/>
                </a:solidFill>
              </a:rPr>
              <a:t>Melden aan “Federale cyberpolitie” : cert@cert.be</a:t>
            </a:r>
          </a:p>
          <a:p>
            <a:pPr marL="0" indent="0">
              <a:buNone/>
            </a:pPr>
            <a:endParaRPr lang="nl-BE" dirty="0"/>
          </a:p>
        </p:txBody>
      </p:sp>
    </p:spTree>
    <p:extLst>
      <p:ext uri="{BB962C8B-B14F-4D97-AF65-F5344CB8AC3E}">
        <p14:creationId xmlns:p14="http://schemas.microsoft.com/office/powerpoint/2010/main" val="3820464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Instrumenten – 4. verwerkersovereenkomst</a:t>
            </a:r>
          </a:p>
        </p:txBody>
      </p:sp>
      <p:sp useBgFill="1">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8"/>
            <a:ext cx="8229600" cy="3943348"/>
          </a:xfrm>
        </p:spPr>
        <p:txBody>
          <a:bodyPr>
            <a:normAutofit/>
          </a:bodyPr>
          <a:lstStyle/>
          <a:p>
            <a:endParaRPr lang="nl-BE" dirty="0">
              <a:solidFill>
                <a:schemeClr val="tx1"/>
              </a:solidFill>
            </a:endParaRPr>
          </a:p>
          <a:p>
            <a:r>
              <a:rPr lang="nl-BE" dirty="0">
                <a:solidFill>
                  <a:schemeClr val="tx1"/>
                </a:solidFill>
              </a:rPr>
              <a:t>Wie zijn uw verwerkers persoonsgegevens ?</a:t>
            </a:r>
          </a:p>
          <a:p>
            <a:pPr lvl="1"/>
            <a:r>
              <a:rPr lang="nl-BE" dirty="0">
                <a:solidFill>
                  <a:schemeClr val="tx1"/>
                </a:solidFill>
              </a:rPr>
              <a:t>IT-bedrijven</a:t>
            </a:r>
          </a:p>
          <a:p>
            <a:pPr lvl="1"/>
            <a:r>
              <a:rPr lang="nl-BE" dirty="0">
                <a:solidFill>
                  <a:schemeClr val="tx1"/>
                </a:solidFill>
              </a:rPr>
              <a:t>…</a:t>
            </a:r>
          </a:p>
          <a:p>
            <a:r>
              <a:rPr lang="nl-BE" dirty="0">
                <a:solidFill>
                  <a:schemeClr val="tx1"/>
                </a:solidFill>
              </a:rPr>
              <a:t>Contracten/verwerkersovereenkomsten afsluiten !!</a:t>
            </a:r>
          </a:p>
          <a:p>
            <a:pPr lvl="1"/>
            <a:r>
              <a:rPr lang="nl-BE" dirty="0">
                <a:solidFill>
                  <a:schemeClr val="tx1"/>
                </a:solidFill>
              </a:rPr>
              <a:t>Anders bent u verantwoordelijk EN in overtreding</a:t>
            </a:r>
          </a:p>
          <a:p>
            <a:pPr marL="457200" lvl="1" indent="0">
              <a:buNone/>
            </a:pPr>
            <a:endParaRPr lang="nl-BE" dirty="0">
              <a:solidFill>
                <a:schemeClr val="tx1"/>
              </a:solidFill>
            </a:endParaRPr>
          </a:p>
          <a:p>
            <a:r>
              <a:rPr lang="nl-BE" dirty="0">
                <a:solidFill>
                  <a:schemeClr val="tx1"/>
                </a:solidFill>
              </a:rPr>
              <a:t>Aanraden dat uw persoonsgegevens in EU blijven en Europese verwerker</a:t>
            </a:r>
          </a:p>
          <a:p>
            <a:pPr marL="0" indent="0">
              <a:buNone/>
            </a:pPr>
            <a:endParaRPr lang="nl-BE" dirty="0"/>
          </a:p>
          <a:p>
            <a:pPr marL="0" indent="0">
              <a:buNone/>
            </a:pPr>
            <a:endParaRPr lang="nl-BE" dirty="0"/>
          </a:p>
        </p:txBody>
      </p:sp>
    </p:spTree>
    <p:extLst>
      <p:ext uri="{BB962C8B-B14F-4D97-AF65-F5344CB8AC3E}">
        <p14:creationId xmlns:p14="http://schemas.microsoft.com/office/powerpoint/2010/main" val="3949989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Belangrijke begrippen AVG</a:t>
            </a:r>
          </a:p>
        </p:txBody>
      </p:sp>
      <p:sp>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8"/>
            <a:ext cx="8229600" cy="3943348"/>
          </a:xfrm>
        </p:spPr>
        <p:txBody>
          <a:bodyPr>
            <a:normAutofit/>
          </a:bodyPr>
          <a:lstStyle/>
          <a:p>
            <a:endParaRPr lang="nl-BE" dirty="0"/>
          </a:p>
          <a:p>
            <a:r>
              <a:rPr lang="nl-BE" dirty="0">
                <a:solidFill>
                  <a:schemeClr val="tx1"/>
                </a:solidFill>
              </a:rPr>
              <a:t>Expliciete toestemming datasubject</a:t>
            </a:r>
          </a:p>
          <a:p>
            <a:r>
              <a:rPr lang="nl-BE" dirty="0">
                <a:solidFill>
                  <a:schemeClr val="tx1"/>
                </a:solidFill>
              </a:rPr>
              <a:t>Handhaving – sancties, </a:t>
            </a:r>
            <a:r>
              <a:rPr lang="nl-BE" dirty="0" err="1">
                <a:solidFill>
                  <a:schemeClr val="tx1"/>
                </a:solidFill>
              </a:rPr>
              <a:t>toezichtshouder</a:t>
            </a:r>
            <a:r>
              <a:rPr lang="nl-BE" dirty="0">
                <a:solidFill>
                  <a:schemeClr val="tx1"/>
                </a:solidFill>
              </a:rPr>
              <a:t>..</a:t>
            </a:r>
          </a:p>
          <a:p>
            <a:r>
              <a:rPr lang="nl-BE" dirty="0">
                <a:solidFill>
                  <a:schemeClr val="tx1"/>
                </a:solidFill>
              </a:rPr>
              <a:t>Rechten van personen</a:t>
            </a:r>
          </a:p>
          <a:p>
            <a:r>
              <a:rPr lang="nl-BE" dirty="0">
                <a:solidFill>
                  <a:schemeClr val="tx1"/>
                </a:solidFill>
              </a:rPr>
              <a:t>Gevoelige gegevens</a:t>
            </a:r>
          </a:p>
        </p:txBody>
      </p:sp>
    </p:spTree>
    <p:extLst>
      <p:ext uri="{BB962C8B-B14F-4D97-AF65-F5344CB8AC3E}">
        <p14:creationId xmlns:p14="http://schemas.microsoft.com/office/powerpoint/2010/main" val="1840520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2400" dirty="0"/>
              <a:t>Belangrijke begrippen  – Expliciete Toestemming van ouders </a:t>
            </a:r>
          </a:p>
        </p:txBody>
      </p:sp>
      <p:sp>
        <p:nvSpPr>
          <p:cNvPr id="3" name="Tijdelijke aanduiding voor inhoud 2"/>
          <p:cNvSpPr>
            <a:spLocks noGrp="1"/>
          </p:cNvSpPr>
          <p:nvPr>
            <p:ph idx="1"/>
          </p:nvPr>
        </p:nvSpPr>
        <p:spPr/>
        <p:txBody>
          <a:bodyPr>
            <a:normAutofit/>
          </a:bodyPr>
          <a:lstStyle/>
          <a:p>
            <a:pPr marL="0" indent="0">
              <a:buNone/>
            </a:pPr>
            <a:endParaRPr lang="nl-BE" sz="1050" dirty="0"/>
          </a:p>
          <a:p>
            <a:r>
              <a:rPr lang="nl-BE" sz="1800" dirty="0">
                <a:solidFill>
                  <a:schemeClr val="tx1"/>
                </a:solidFill>
              </a:rPr>
              <a:t>Verwerkt je opvang andere gegevens dan die waarvoor regelgeving/contract/gerechtvaardigd belang de (wettelijke) grondslag biedt? Dan is expliciete toestemming van ouders nodig. Hiervoor legt AVG een aantal voorwaarden op.</a:t>
            </a:r>
          </a:p>
          <a:p>
            <a:endParaRPr lang="nl-BE" sz="1800" dirty="0">
              <a:solidFill>
                <a:schemeClr val="tx1"/>
              </a:solidFill>
            </a:endParaRPr>
          </a:p>
          <a:p>
            <a:r>
              <a:rPr lang="nl-BE" sz="1800" dirty="0">
                <a:solidFill>
                  <a:schemeClr val="tx1"/>
                </a:solidFill>
              </a:rPr>
              <a:t>Voorbeeld bij uitstek voor KO: </a:t>
            </a:r>
          </a:p>
          <a:p>
            <a:pPr lvl="1"/>
            <a:r>
              <a:rPr lang="nl-BE" sz="1300" dirty="0">
                <a:solidFill>
                  <a:schemeClr val="tx1"/>
                </a:solidFill>
              </a:rPr>
              <a:t>Toestemming beeldmateriaal </a:t>
            </a:r>
          </a:p>
          <a:p>
            <a:pPr lvl="1"/>
            <a:r>
              <a:rPr lang="nl-BE" dirty="0">
                <a:solidFill>
                  <a:schemeClr val="tx1"/>
                </a:solidFill>
                <a:hlinkClick r:id="rId3"/>
              </a:rPr>
              <a:t>https://www.ikbeslis.be/ouders-leerkrachten/fotos-en-filmpjes/beeldmateriaal-van-schoolactiviteiten</a:t>
            </a:r>
            <a:endParaRPr lang="nl-BE" sz="1300" dirty="0">
              <a:solidFill>
                <a:schemeClr val="tx1"/>
              </a:solidFill>
            </a:endParaRPr>
          </a:p>
          <a:p>
            <a:pPr marL="0" indent="0">
              <a:buNone/>
            </a:pPr>
            <a:endParaRPr lang="nl-BE" sz="1800" dirty="0"/>
          </a:p>
          <a:p>
            <a:pPr marL="0" indent="0">
              <a:buNone/>
            </a:pPr>
            <a:endParaRPr lang="nl-BE" sz="1500" dirty="0"/>
          </a:p>
          <a:p>
            <a:endParaRPr lang="nl-BE" sz="1500" dirty="0"/>
          </a:p>
          <a:p>
            <a:endParaRPr lang="nl-BE" dirty="0"/>
          </a:p>
          <a:p>
            <a:endParaRPr lang="nl-BE" dirty="0"/>
          </a:p>
        </p:txBody>
      </p:sp>
    </p:spTree>
    <p:extLst>
      <p:ext uri="{BB962C8B-B14F-4D97-AF65-F5344CB8AC3E}">
        <p14:creationId xmlns:p14="http://schemas.microsoft.com/office/powerpoint/2010/main" val="4126321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2400" dirty="0"/>
              <a:t>Belangrijke begrippen  – expliciete toestemming van ouders </a:t>
            </a:r>
          </a:p>
        </p:txBody>
      </p:sp>
      <p:sp>
        <p:nvSpPr>
          <p:cNvPr id="3" name="Tijdelijke aanduiding voor inhoud 2"/>
          <p:cNvSpPr>
            <a:spLocks noGrp="1"/>
          </p:cNvSpPr>
          <p:nvPr>
            <p:ph idx="1"/>
          </p:nvPr>
        </p:nvSpPr>
        <p:spPr/>
        <p:txBody>
          <a:bodyPr>
            <a:normAutofit/>
          </a:bodyPr>
          <a:lstStyle/>
          <a:p>
            <a:r>
              <a:rPr lang="nl-BE" sz="1600" dirty="0">
                <a:solidFill>
                  <a:schemeClr val="tx1"/>
                </a:solidFill>
              </a:rPr>
              <a:t>Formulier toestemming voor het maken en gebruiken van beeldmateriaal : aanpassen aan vereisten van het AVG:</a:t>
            </a:r>
          </a:p>
          <a:p>
            <a:pPr lvl="1">
              <a:buFont typeface="Wingdings" panose="05000000000000000000" pitchFamily="2" charset="2"/>
              <a:buChar char="ü"/>
            </a:pPr>
            <a:r>
              <a:rPr lang="nl-BE" sz="1400" dirty="0">
                <a:solidFill>
                  <a:schemeClr val="tx1"/>
                </a:solidFill>
              </a:rPr>
              <a:t>toestemming moet schriftelijk, </a:t>
            </a:r>
          </a:p>
          <a:p>
            <a:pPr lvl="1">
              <a:buFont typeface="Wingdings" panose="05000000000000000000" pitchFamily="2" charset="2"/>
              <a:buChar char="ü"/>
            </a:pPr>
            <a:r>
              <a:rPr lang="nl-BE" sz="1400" dirty="0">
                <a:solidFill>
                  <a:schemeClr val="tx1"/>
                </a:solidFill>
              </a:rPr>
              <a:t>specifiek (= met vermelding van doel en verspreidingsvorm)  </a:t>
            </a:r>
          </a:p>
          <a:p>
            <a:pPr lvl="1">
              <a:buFont typeface="Wingdings" panose="05000000000000000000" pitchFamily="2" charset="2"/>
              <a:buChar char="ü"/>
            </a:pPr>
            <a:r>
              <a:rPr lang="nl-BE" sz="1400" dirty="0">
                <a:solidFill>
                  <a:schemeClr val="tx1"/>
                </a:solidFill>
              </a:rPr>
              <a:t>actief </a:t>
            </a:r>
          </a:p>
          <a:p>
            <a:pPr lvl="1">
              <a:buFont typeface="Wingdings" panose="05000000000000000000" pitchFamily="2" charset="2"/>
              <a:buChar char="ü"/>
            </a:pPr>
            <a:r>
              <a:rPr lang="nl-BE" sz="1400" dirty="0">
                <a:solidFill>
                  <a:schemeClr val="tx1"/>
                </a:solidFill>
              </a:rPr>
              <a:t>met vermelding van de rechten voor verwerking van persoonsgegevens</a:t>
            </a:r>
          </a:p>
          <a:p>
            <a:pPr lvl="1">
              <a:buFont typeface="Wingdings" panose="05000000000000000000" pitchFamily="2" charset="2"/>
              <a:buChar char="ü"/>
            </a:pPr>
            <a:r>
              <a:rPr lang="nl-BE" sz="1400" dirty="0">
                <a:solidFill>
                  <a:schemeClr val="tx1"/>
                </a:solidFill>
              </a:rPr>
              <a:t>met vermelding van bewaartermijn </a:t>
            </a:r>
          </a:p>
          <a:p>
            <a:pPr marL="300038"/>
            <a:endParaRPr lang="nl-BE" sz="1500" dirty="0">
              <a:solidFill>
                <a:schemeClr val="tx1"/>
              </a:solidFill>
            </a:endParaRPr>
          </a:p>
          <a:p>
            <a:pPr marL="300038"/>
            <a:r>
              <a:rPr lang="nl-BE" sz="1600" dirty="0">
                <a:solidFill>
                  <a:schemeClr val="tx1"/>
                </a:solidFill>
              </a:rPr>
              <a:t>Algemene vereisten bij het werken met toestemming als wettelijke grondslag voor een verwerking</a:t>
            </a:r>
          </a:p>
          <a:p>
            <a:pPr lvl="1">
              <a:buFont typeface="Wingdings" panose="05000000000000000000" pitchFamily="2" charset="2"/>
              <a:buChar char="ü"/>
            </a:pPr>
            <a:r>
              <a:rPr lang="nl-BE" sz="1400" dirty="0">
                <a:solidFill>
                  <a:schemeClr val="tx1"/>
                </a:solidFill>
              </a:rPr>
              <a:t>aantonen dat toestemming gevraagd, verkregen en geregistreerd werd</a:t>
            </a:r>
            <a:r>
              <a:rPr lang="nl-NL" sz="1400" dirty="0">
                <a:solidFill>
                  <a:schemeClr val="tx1"/>
                </a:solidFill>
              </a:rPr>
              <a:t> </a:t>
            </a:r>
          </a:p>
          <a:p>
            <a:pPr lvl="1">
              <a:buFont typeface="Wingdings" panose="05000000000000000000" pitchFamily="2" charset="2"/>
              <a:buChar char="ü"/>
            </a:pPr>
            <a:r>
              <a:rPr lang="nl-BE" sz="1400" dirty="0">
                <a:solidFill>
                  <a:schemeClr val="tx1"/>
                </a:solidFill>
              </a:rPr>
              <a:t>opnemen in data en verwerkingsregister </a:t>
            </a:r>
            <a:endParaRPr lang="nl-BE" sz="1600" dirty="0">
              <a:solidFill>
                <a:schemeClr val="tx1"/>
              </a:solidFill>
            </a:endParaRPr>
          </a:p>
          <a:p>
            <a:endParaRPr lang="nl-BE" dirty="0"/>
          </a:p>
          <a:p>
            <a:endParaRPr lang="nl-BE" dirty="0"/>
          </a:p>
        </p:txBody>
      </p:sp>
    </p:spTree>
    <p:extLst>
      <p:ext uri="{BB962C8B-B14F-4D97-AF65-F5344CB8AC3E}">
        <p14:creationId xmlns:p14="http://schemas.microsoft.com/office/powerpoint/2010/main" val="862666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278201"/>
            <a:ext cx="8229600" cy="598414"/>
          </a:xfrm>
        </p:spPr>
        <p:txBody>
          <a:bodyPr/>
          <a:lstStyle/>
          <a:p>
            <a:r>
              <a:rPr lang="nl-BE" dirty="0"/>
              <a:t>Inhoud/Opbouw presentatie AVG in de kinderopvang</a:t>
            </a:r>
          </a:p>
        </p:txBody>
      </p:sp>
      <p:sp>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04301" y="796281"/>
            <a:ext cx="8229600" cy="4069018"/>
          </a:xfrm>
        </p:spPr>
        <p:txBody>
          <a:bodyPr>
            <a:normAutofit lnSpcReduction="10000"/>
          </a:bodyPr>
          <a:lstStyle/>
          <a:p>
            <a:r>
              <a:rPr lang="nl-BE" dirty="0">
                <a:solidFill>
                  <a:schemeClr val="tx1"/>
                </a:solidFill>
              </a:rPr>
              <a:t>Wie zijn “we” ? </a:t>
            </a:r>
          </a:p>
          <a:p>
            <a:r>
              <a:rPr lang="nl-BE" dirty="0">
                <a:solidFill>
                  <a:schemeClr val="tx1"/>
                </a:solidFill>
              </a:rPr>
              <a:t>Waar presenteren we ? </a:t>
            </a:r>
          </a:p>
          <a:p>
            <a:r>
              <a:rPr lang="nl-BE" dirty="0">
                <a:solidFill>
                  <a:schemeClr val="tx1"/>
                </a:solidFill>
              </a:rPr>
              <a:t>“</a:t>
            </a:r>
            <a:r>
              <a:rPr lang="nl-BE" dirty="0" err="1">
                <a:solidFill>
                  <a:schemeClr val="tx1"/>
                </a:solidFill>
              </a:rPr>
              <a:t>Key</a:t>
            </a:r>
            <a:r>
              <a:rPr lang="nl-BE" dirty="0">
                <a:solidFill>
                  <a:schemeClr val="tx1"/>
                </a:solidFill>
              </a:rPr>
              <a:t> </a:t>
            </a:r>
            <a:r>
              <a:rPr lang="nl-BE" dirty="0" err="1">
                <a:solidFill>
                  <a:schemeClr val="tx1"/>
                </a:solidFill>
              </a:rPr>
              <a:t>note</a:t>
            </a:r>
            <a:r>
              <a:rPr lang="nl-BE" dirty="0">
                <a:solidFill>
                  <a:schemeClr val="tx1"/>
                </a:solidFill>
              </a:rPr>
              <a:t>” </a:t>
            </a:r>
          </a:p>
          <a:p>
            <a:r>
              <a:rPr lang="nl-BE" dirty="0">
                <a:solidFill>
                  <a:schemeClr val="tx1"/>
                </a:solidFill>
              </a:rPr>
              <a:t>Doelstelling vandaag</a:t>
            </a:r>
          </a:p>
          <a:p>
            <a:r>
              <a:rPr lang="nl-BE" dirty="0">
                <a:solidFill>
                  <a:schemeClr val="tx1"/>
                </a:solidFill>
              </a:rPr>
              <a:t>Context AVG</a:t>
            </a:r>
          </a:p>
          <a:p>
            <a:r>
              <a:rPr lang="nl-BE" dirty="0">
                <a:solidFill>
                  <a:schemeClr val="tx1"/>
                </a:solidFill>
              </a:rPr>
              <a:t>Principes AVG</a:t>
            </a:r>
          </a:p>
          <a:p>
            <a:r>
              <a:rPr lang="nl-BE" dirty="0">
                <a:solidFill>
                  <a:schemeClr val="tx1"/>
                </a:solidFill>
              </a:rPr>
              <a:t>Standpunt burger</a:t>
            </a:r>
          </a:p>
          <a:p>
            <a:r>
              <a:rPr lang="nl-BE" dirty="0">
                <a:solidFill>
                  <a:schemeClr val="tx1"/>
                </a:solidFill>
              </a:rPr>
              <a:t>Standpunt organiserend bestuur</a:t>
            </a:r>
          </a:p>
          <a:p>
            <a:pPr lvl="1"/>
            <a:r>
              <a:rPr lang="nl-BE" dirty="0">
                <a:solidFill>
                  <a:schemeClr val="tx1"/>
                </a:solidFill>
              </a:rPr>
              <a:t>Instrumenten AVG </a:t>
            </a:r>
          </a:p>
          <a:p>
            <a:pPr lvl="1"/>
            <a:r>
              <a:rPr lang="nl-BE" dirty="0">
                <a:solidFill>
                  <a:schemeClr val="tx1"/>
                </a:solidFill>
              </a:rPr>
              <a:t>Belangrijke begrippen AVG</a:t>
            </a:r>
          </a:p>
          <a:p>
            <a:pPr lvl="1"/>
            <a:r>
              <a:rPr lang="nl-BE" dirty="0">
                <a:solidFill>
                  <a:schemeClr val="tx1"/>
                </a:solidFill>
              </a:rPr>
              <a:t>Stappenplan</a:t>
            </a:r>
          </a:p>
          <a:p>
            <a:r>
              <a:rPr lang="nl-BE" dirty="0">
                <a:solidFill>
                  <a:schemeClr val="tx1"/>
                </a:solidFill>
              </a:rPr>
              <a:t>Voorbeelden &amp; vragen</a:t>
            </a:r>
          </a:p>
        </p:txBody>
      </p:sp>
    </p:spTree>
    <p:extLst>
      <p:ext uri="{BB962C8B-B14F-4D97-AF65-F5344CB8AC3E}">
        <p14:creationId xmlns:p14="http://schemas.microsoft.com/office/powerpoint/2010/main" val="879252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2400" dirty="0"/>
              <a:t>Belangrijke begrippen  – expliciete toestemming van ouders</a:t>
            </a:r>
          </a:p>
        </p:txBody>
      </p:sp>
      <p:sp>
        <p:nvSpPr>
          <p:cNvPr id="3" name="Tijdelijke aanduiding voor inhoud 2"/>
          <p:cNvSpPr>
            <a:spLocks noGrp="1"/>
          </p:cNvSpPr>
          <p:nvPr>
            <p:ph idx="1"/>
          </p:nvPr>
        </p:nvSpPr>
        <p:spPr>
          <a:xfrm>
            <a:off x="457200" y="1378171"/>
            <a:ext cx="8229600" cy="3507338"/>
          </a:xfrm>
        </p:spPr>
        <p:txBody>
          <a:bodyPr>
            <a:normAutofit lnSpcReduction="10000"/>
          </a:bodyPr>
          <a:lstStyle/>
          <a:p>
            <a:r>
              <a:rPr lang="nl-BE" sz="1600" dirty="0">
                <a:solidFill>
                  <a:schemeClr val="tx1"/>
                </a:solidFill>
              </a:rPr>
              <a:t>Formulier toestemming voor het maken en gebruiken van beeldmateriaal : details</a:t>
            </a:r>
          </a:p>
          <a:p>
            <a:pPr marL="342900" lvl="1" indent="0">
              <a:buNone/>
            </a:pPr>
            <a:r>
              <a:rPr lang="nl-BE" sz="1600" dirty="0">
                <a:solidFill>
                  <a:schemeClr val="tx1"/>
                </a:solidFill>
              </a:rPr>
              <a:t>Onderscheid niet gerichte beelden / gerichte beelden</a:t>
            </a:r>
          </a:p>
          <a:p>
            <a:pPr marL="342900" lvl="1" indent="0">
              <a:buNone/>
            </a:pPr>
            <a:endParaRPr lang="nl-BE" dirty="0">
              <a:solidFill>
                <a:schemeClr val="tx1"/>
              </a:solidFill>
            </a:endParaRPr>
          </a:p>
          <a:p>
            <a:pPr marL="342900" lvl="1" indent="0">
              <a:buNone/>
            </a:pPr>
            <a:r>
              <a:rPr lang="nl-BE" dirty="0">
                <a:solidFill>
                  <a:schemeClr val="tx1"/>
                </a:solidFill>
              </a:rPr>
              <a:t>Niet gerichte beelden = algemene</a:t>
            </a:r>
          </a:p>
          <a:p>
            <a:pPr lvl="1">
              <a:buFont typeface="Wingdings" panose="05000000000000000000" pitchFamily="2" charset="2"/>
              <a:buChar char="ü"/>
            </a:pPr>
            <a:r>
              <a:rPr lang="nl-BE" sz="1400" dirty="0">
                <a:solidFill>
                  <a:schemeClr val="tx1"/>
                </a:solidFill>
              </a:rPr>
              <a:t>Wat? algemene opnames van kinderen in de opvang. Bv. een groepsfoto</a:t>
            </a:r>
          </a:p>
          <a:p>
            <a:pPr lvl="1">
              <a:buFont typeface="Wingdings" panose="05000000000000000000" pitchFamily="2" charset="2"/>
              <a:buChar char="ü"/>
            </a:pPr>
            <a:r>
              <a:rPr lang="nl-BE" sz="1400" dirty="0">
                <a:solidFill>
                  <a:schemeClr val="tx1"/>
                </a:solidFill>
              </a:rPr>
              <a:t>Toestemming is niet vereist maar je moet ouders actief informeren. </a:t>
            </a:r>
          </a:p>
          <a:p>
            <a:pPr lvl="1">
              <a:buFont typeface="Wingdings" panose="05000000000000000000" pitchFamily="2" charset="2"/>
              <a:buChar char="ü"/>
            </a:pPr>
            <a:r>
              <a:rPr lang="nl-BE" sz="1400" dirty="0">
                <a:solidFill>
                  <a:schemeClr val="tx1"/>
                </a:solidFill>
              </a:rPr>
              <a:t>Ouders hebben recht op verzet = mogen vragen beelden waarop hun kind te zien is te verwijderen.</a:t>
            </a:r>
          </a:p>
          <a:p>
            <a:pPr marL="342900" lvl="1" indent="0">
              <a:buNone/>
            </a:pPr>
            <a:r>
              <a:rPr lang="nl-BE" dirty="0">
                <a:solidFill>
                  <a:schemeClr val="tx1"/>
                </a:solidFill>
              </a:rPr>
              <a:t>Gerichte beelden = Portret</a:t>
            </a:r>
          </a:p>
          <a:p>
            <a:pPr marL="809625" lvl="2" indent="-257175">
              <a:buFont typeface="Wingdings" panose="05000000000000000000" pitchFamily="2" charset="2"/>
              <a:buChar char="ü"/>
            </a:pPr>
            <a:r>
              <a:rPr lang="nl-BE" sz="1400" dirty="0">
                <a:solidFill>
                  <a:schemeClr val="tx1"/>
                </a:solidFill>
              </a:rPr>
              <a:t>Wat? beeld van een individu, beeld waarin 1 of meerdere personen uitgelicht worden, wanneer er geposeerd wordt. </a:t>
            </a:r>
          </a:p>
          <a:p>
            <a:pPr marL="809625" lvl="2" indent="-257175">
              <a:buFont typeface="Wingdings" panose="05000000000000000000" pitchFamily="2" charset="2"/>
              <a:buChar char="ü"/>
            </a:pPr>
            <a:r>
              <a:rPr lang="nl-BE" sz="1400" dirty="0">
                <a:solidFill>
                  <a:schemeClr val="tx1"/>
                </a:solidFill>
              </a:rPr>
              <a:t>Verplicht om per verspreidingsvorm het doel vermelden</a:t>
            </a:r>
          </a:p>
          <a:p>
            <a:pPr marL="809625" lvl="2" indent="-257175">
              <a:buFont typeface="Wingdings" panose="05000000000000000000" pitchFamily="2" charset="2"/>
              <a:buChar char="ü"/>
            </a:pPr>
            <a:r>
              <a:rPr lang="nl-BE" sz="1400" dirty="0">
                <a:solidFill>
                  <a:schemeClr val="tx1"/>
                </a:solidFill>
              </a:rPr>
              <a:t>Ouders hebben het recht toestemming te wijzigen</a:t>
            </a:r>
          </a:p>
          <a:p>
            <a:pPr marL="342900" lvl="1" indent="0">
              <a:buNone/>
            </a:pPr>
            <a:r>
              <a:rPr lang="nl-BE" dirty="0">
                <a:solidFill>
                  <a:schemeClr val="tx1"/>
                </a:solidFill>
              </a:rPr>
              <a:t>Voor beide soorten beelden ben je verplicht om ouders te informeren</a:t>
            </a:r>
            <a:endParaRPr lang="nl-BE" sz="1200" dirty="0">
              <a:solidFill>
                <a:schemeClr val="tx1"/>
              </a:solidFill>
            </a:endParaRPr>
          </a:p>
          <a:p>
            <a:endParaRPr lang="nl-BE" sz="1500" dirty="0"/>
          </a:p>
          <a:p>
            <a:endParaRPr lang="nl-BE" dirty="0"/>
          </a:p>
          <a:p>
            <a:pPr marL="0" indent="0">
              <a:buNone/>
            </a:pPr>
            <a:endParaRPr lang="nl-BE" dirty="0"/>
          </a:p>
        </p:txBody>
      </p:sp>
    </p:spTree>
    <p:extLst>
      <p:ext uri="{BB962C8B-B14F-4D97-AF65-F5344CB8AC3E}">
        <p14:creationId xmlns:p14="http://schemas.microsoft.com/office/powerpoint/2010/main" val="2209467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2400" dirty="0"/>
              <a:t>Belangrijke begrippen – expliciete toestemming van ouders</a:t>
            </a:r>
          </a:p>
        </p:txBody>
      </p:sp>
      <p:sp>
        <p:nvSpPr>
          <p:cNvPr id="3" name="Tijdelijke aanduiding voor inhoud 2"/>
          <p:cNvSpPr>
            <a:spLocks noGrp="1"/>
          </p:cNvSpPr>
          <p:nvPr>
            <p:ph idx="1"/>
          </p:nvPr>
        </p:nvSpPr>
        <p:spPr/>
        <p:txBody>
          <a:bodyPr>
            <a:normAutofit/>
          </a:bodyPr>
          <a:lstStyle/>
          <a:p>
            <a:r>
              <a:rPr lang="nl-BE" dirty="0">
                <a:solidFill>
                  <a:schemeClr val="tx1"/>
                </a:solidFill>
              </a:rPr>
              <a:t>Mogelijke werkwijze:</a:t>
            </a:r>
          </a:p>
          <a:p>
            <a:pPr marL="0" indent="0">
              <a:buNone/>
            </a:pPr>
            <a:endParaRPr lang="nl-BE" dirty="0">
              <a:solidFill>
                <a:schemeClr val="tx1"/>
              </a:solidFill>
            </a:endParaRPr>
          </a:p>
          <a:p>
            <a:pPr>
              <a:buFont typeface="Wingdings" panose="05000000000000000000" pitchFamily="2" charset="2"/>
              <a:buChar char="ü"/>
            </a:pPr>
            <a:r>
              <a:rPr lang="nl-BE" sz="1800" dirty="0">
                <a:solidFill>
                  <a:schemeClr val="tx1"/>
                </a:solidFill>
              </a:rPr>
              <a:t>Formulier toestemming voor het maken en gebruiken van beeldmateriaal opnemen als onderdeel van de schriftelijke overeenkomst met ouders</a:t>
            </a:r>
          </a:p>
          <a:p>
            <a:pPr marL="0" indent="0">
              <a:buNone/>
            </a:pPr>
            <a:endParaRPr lang="nl-BE" sz="1800" dirty="0">
              <a:solidFill>
                <a:schemeClr val="tx1"/>
              </a:solidFill>
            </a:endParaRPr>
          </a:p>
          <a:p>
            <a:pPr>
              <a:buFont typeface="Wingdings" panose="05000000000000000000" pitchFamily="2" charset="2"/>
              <a:buChar char="ü"/>
            </a:pPr>
            <a:r>
              <a:rPr lang="nl-BE" sz="1800" dirty="0">
                <a:solidFill>
                  <a:schemeClr val="tx1"/>
                </a:solidFill>
              </a:rPr>
              <a:t>Op de werkvloer : </a:t>
            </a:r>
          </a:p>
          <a:p>
            <a:pPr lvl="1">
              <a:buFont typeface="Wingdings" panose="05000000000000000000" pitchFamily="2" charset="2"/>
              <a:buChar char="ü"/>
            </a:pPr>
            <a:r>
              <a:rPr lang="nl-BE" dirty="0">
                <a:solidFill>
                  <a:schemeClr val="tx1"/>
                </a:solidFill>
              </a:rPr>
              <a:t>hoe werk je met een genuanceerde toestemming? </a:t>
            </a:r>
          </a:p>
          <a:p>
            <a:pPr lvl="1">
              <a:buFont typeface="Wingdings" panose="05000000000000000000" pitchFamily="2" charset="2"/>
              <a:buChar char="ü"/>
            </a:pPr>
            <a:r>
              <a:rPr lang="nl-BE" dirty="0">
                <a:solidFill>
                  <a:schemeClr val="tx1"/>
                </a:solidFill>
              </a:rPr>
              <a:t>hoe zorg je ervoor dat de verkregen toestemming correct wordt uitgevoerd?  hoe zorg je dat alle medewerkers op de hoogte zijn?</a:t>
            </a:r>
          </a:p>
          <a:p>
            <a:pPr marL="600075" lvl="4" indent="-257175">
              <a:buFont typeface="Wingdings" panose="05000000000000000000" pitchFamily="2" charset="2"/>
              <a:buChar char="ü"/>
            </a:pPr>
            <a:endParaRPr lang="nl-BE" sz="1800" dirty="0"/>
          </a:p>
          <a:p>
            <a:pPr>
              <a:buFont typeface="Wingdings" panose="05000000000000000000" pitchFamily="2" charset="2"/>
              <a:buChar char="ü"/>
            </a:pPr>
            <a:endParaRPr lang="nl-BE" sz="1500" dirty="0"/>
          </a:p>
          <a:p>
            <a:endParaRPr lang="nl-BE" dirty="0"/>
          </a:p>
          <a:p>
            <a:pPr marL="0" indent="0">
              <a:buNone/>
            </a:pPr>
            <a:endParaRPr lang="nl-BE" dirty="0"/>
          </a:p>
        </p:txBody>
      </p:sp>
    </p:spTree>
    <p:extLst>
      <p:ext uri="{BB962C8B-B14F-4D97-AF65-F5344CB8AC3E}">
        <p14:creationId xmlns:p14="http://schemas.microsoft.com/office/powerpoint/2010/main" val="2203961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Belangrijke begrippen - Handhaving</a:t>
            </a:r>
          </a:p>
        </p:txBody>
      </p:sp>
      <p:sp useBgFill="1">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8"/>
            <a:ext cx="8229600" cy="3943348"/>
          </a:xfrm>
        </p:spPr>
        <p:txBody>
          <a:bodyPr>
            <a:normAutofit/>
          </a:bodyPr>
          <a:lstStyle/>
          <a:p>
            <a:endParaRPr lang="nl-BE" dirty="0"/>
          </a:p>
          <a:p>
            <a:r>
              <a:rPr lang="nl-BE" dirty="0">
                <a:solidFill>
                  <a:schemeClr val="tx1"/>
                </a:solidFill>
              </a:rPr>
              <a:t>Gegevensbeschermingsautoriteit = </a:t>
            </a:r>
            <a:r>
              <a:rPr lang="nl-BE" dirty="0" err="1">
                <a:solidFill>
                  <a:schemeClr val="tx1"/>
                </a:solidFill>
              </a:rPr>
              <a:t>toezichtshouder</a:t>
            </a:r>
            <a:endParaRPr lang="nl-BE" dirty="0">
              <a:solidFill>
                <a:schemeClr val="tx1"/>
              </a:solidFill>
            </a:endParaRPr>
          </a:p>
          <a:p>
            <a:pPr lvl="1"/>
            <a:r>
              <a:rPr lang="nl-BE" dirty="0">
                <a:solidFill>
                  <a:schemeClr val="tx1"/>
                </a:solidFill>
              </a:rPr>
              <a:t>..dus niet Zorginspectie</a:t>
            </a:r>
          </a:p>
          <a:p>
            <a:r>
              <a:rPr lang="nl-BE" dirty="0">
                <a:solidFill>
                  <a:schemeClr val="tx1"/>
                </a:solidFill>
              </a:rPr>
              <a:t>Sancties : tot 2% van de omzet, tot 10 </a:t>
            </a:r>
            <a:r>
              <a:rPr lang="nl-BE" dirty="0" err="1">
                <a:solidFill>
                  <a:schemeClr val="tx1"/>
                </a:solidFill>
              </a:rPr>
              <a:t>Mio</a:t>
            </a:r>
            <a:r>
              <a:rPr lang="nl-BE" dirty="0">
                <a:solidFill>
                  <a:schemeClr val="tx1"/>
                </a:solidFill>
              </a:rPr>
              <a:t> Euro</a:t>
            </a:r>
          </a:p>
          <a:p>
            <a:r>
              <a:rPr lang="nl-BE" dirty="0">
                <a:solidFill>
                  <a:schemeClr val="tx1"/>
                </a:solidFill>
              </a:rPr>
              <a:t>Maar.. GBA krijgt wel tanden, maar vooral voor de “grote” vissen, zie de “</a:t>
            </a:r>
            <a:r>
              <a:rPr lang="nl-BE" dirty="0" err="1">
                <a:solidFill>
                  <a:schemeClr val="tx1"/>
                </a:solidFill>
              </a:rPr>
              <a:t>facebooks</a:t>
            </a:r>
            <a:r>
              <a:rPr lang="nl-BE" dirty="0">
                <a:solidFill>
                  <a:schemeClr val="tx1"/>
                </a:solidFill>
              </a:rPr>
              <a:t>”</a:t>
            </a:r>
          </a:p>
          <a:p>
            <a:r>
              <a:rPr lang="nl-BE" dirty="0">
                <a:solidFill>
                  <a:schemeClr val="tx1"/>
                </a:solidFill>
              </a:rPr>
              <a:t>Belangrijk is: </a:t>
            </a:r>
          </a:p>
          <a:p>
            <a:pPr lvl="1"/>
            <a:r>
              <a:rPr lang="nl-BE" dirty="0">
                <a:solidFill>
                  <a:schemeClr val="tx1"/>
                </a:solidFill>
              </a:rPr>
              <a:t>Basis in orde </a:t>
            </a:r>
          </a:p>
          <a:p>
            <a:pPr lvl="1"/>
            <a:r>
              <a:rPr lang="nl-BE" dirty="0">
                <a:solidFill>
                  <a:schemeClr val="tx1"/>
                </a:solidFill>
              </a:rPr>
              <a:t>Risicobeheersing</a:t>
            </a:r>
          </a:p>
          <a:p>
            <a:pPr lvl="1"/>
            <a:r>
              <a:rPr lang="nl-BE" dirty="0">
                <a:solidFill>
                  <a:schemeClr val="tx1"/>
                </a:solidFill>
              </a:rPr>
              <a:t>Crisisbeheer</a:t>
            </a:r>
          </a:p>
          <a:p>
            <a:pPr lvl="2"/>
            <a:r>
              <a:rPr lang="nl-BE" dirty="0">
                <a:solidFill>
                  <a:schemeClr val="tx1"/>
                </a:solidFill>
              </a:rPr>
              <a:t>Klachten van ouders</a:t>
            </a:r>
          </a:p>
          <a:p>
            <a:pPr lvl="2"/>
            <a:r>
              <a:rPr lang="nl-BE" dirty="0">
                <a:solidFill>
                  <a:schemeClr val="tx1"/>
                </a:solidFill>
              </a:rPr>
              <a:t>Datalekken en niet in orde</a:t>
            </a:r>
          </a:p>
          <a:p>
            <a:pPr marL="0" indent="0">
              <a:buNone/>
            </a:pPr>
            <a:endParaRPr lang="nl-BE" dirty="0"/>
          </a:p>
        </p:txBody>
      </p:sp>
    </p:spTree>
    <p:extLst>
      <p:ext uri="{BB962C8B-B14F-4D97-AF65-F5344CB8AC3E}">
        <p14:creationId xmlns:p14="http://schemas.microsoft.com/office/powerpoint/2010/main" val="4068191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Belangrijke begrippen  – Rechten van personen</a:t>
            </a:r>
          </a:p>
        </p:txBody>
      </p:sp>
      <p:sp useBgFill="1">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8"/>
            <a:ext cx="8229600" cy="3943348"/>
          </a:xfrm>
        </p:spPr>
        <p:txBody>
          <a:bodyPr>
            <a:normAutofit/>
          </a:bodyPr>
          <a:lstStyle/>
          <a:p>
            <a:endParaRPr lang="nl-BE" dirty="0"/>
          </a:p>
          <a:p>
            <a:r>
              <a:rPr lang="nl-BE" dirty="0">
                <a:solidFill>
                  <a:schemeClr val="tx1"/>
                </a:solidFill>
              </a:rPr>
              <a:t>Recht op inzage</a:t>
            </a:r>
          </a:p>
          <a:p>
            <a:pPr lvl="1"/>
            <a:r>
              <a:rPr lang="nl-BE" dirty="0">
                <a:solidFill>
                  <a:schemeClr val="tx1"/>
                </a:solidFill>
              </a:rPr>
              <a:t>Moet “serieus” zijn, geen “</a:t>
            </a:r>
            <a:r>
              <a:rPr lang="nl-BE" dirty="0" err="1">
                <a:solidFill>
                  <a:schemeClr val="tx1"/>
                </a:solidFill>
              </a:rPr>
              <a:t>spamming</a:t>
            </a:r>
            <a:r>
              <a:rPr lang="nl-BE" dirty="0">
                <a:solidFill>
                  <a:schemeClr val="tx1"/>
                </a:solidFill>
              </a:rPr>
              <a:t>”</a:t>
            </a:r>
          </a:p>
          <a:p>
            <a:pPr lvl="1"/>
            <a:r>
              <a:rPr lang="nl-BE" dirty="0">
                <a:solidFill>
                  <a:schemeClr val="tx1"/>
                </a:solidFill>
              </a:rPr>
              <a:t>Binnen redelijke termijn</a:t>
            </a:r>
          </a:p>
          <a:p>
            <a:r>
              <a:rPr lang="nl-BE" dirty="0">
                <a:solidFill>
                  <a:schemeClr val="tx1"/>
                </a:solidFill>
              </a:rPr>
              <a:t>Recht op correcte gegevens/verbeteringen</a:t>
            </a:r>
          </a:p>
          <a:p>
            <a:r>
              <a:rPr lang="nl-BE" dirty="0">
                <a:solidFill>
                  <a:schemeClr val="tx1"/>
                </a:solidFill>
              </a:rPr>
              <a:t>Transparant zijn over verwerkingsregister / website</a:t>
            </a:r>
          </a:p>
          <a:p>
            <a:r>
              <a:rPr lang="nl-BE" dirty="0">
                <a:solidFill>
                  <a:schemeClr val="tx1"/>
                </a:solidFill>
              </a:rPr>
              <a:t>Recht op overdraagbaarheid van gegevens</a:t>
            </a:r>
          </a:p>
          <a:p>
            <a:r>
              <a:rPr lang="nl-BE" dirty="0">
                <a:solidFill>
                  <a:schemeClr val="tx1"/>
                </a:solidFill>
              </a:rPr>
              <a:t>“Right </a:t>
            </a:r>
            <a:r>
              <a:rPr lang="nl-BE" dirty="0" err="1">
                <a:solidFill>
                  <a:schemeClr val="tx1"/>
                </a:solidFill>
              </a:rPr>
              <a:t>to</a:t>
            </a:r>
            <a:r>
              <a:rPr lang="nl-BE" dirty="0">
                <a:solidFill>
                  <a:schemeClr val="tx1"/>
                </a:solidFill>
              </a:rPr>
              <a:t> </a:t>
            </a:r>
            <a:r>
              <a:rPr lang="nl-BE" dirty="0" err="1">
                <a:solidFill>
                  <a:schemeClr val="tx1"/>
                </a:solidFill>
              </a:rPr>
              <a:t>be</a:t>
            </a:r>
            <a:r>
              <a:rPr lang="nl-BE" dirty="0">
                <a:solidFill>
                  <a:schemeClr val="tx1"/>
                </a:solidFill>
              </a:rPr>
              <a:t> </a:t>
            </a:r>
            <a:r>
              <a:rPr lang="nl-BE" dirty="0" err="1">
                <a:solidFill>
                  <a:schemeClr val="tx1"/>
                </a:solidFill>
              </a:rPr>
              <a:t>forgotten</a:t>
            </a:r>
            <a:r>
              <a:rPr lang="nl-BE" dirty="0">
                <a:solidFill>
                  <a:schemeClr val="tx1"/>
                </a:solidFill>
              </a:rPr>
              <a:t>”</a:t>
            </a:r>
          </a:p>
          <a:p>
            <a:r>
              <a:rPr lang="nl-BE" dirty="0">
                <a:solidFill>
                  <a:schemeClr val="tx1"/>
                </a:solidFill>
              </a:rPr>
              <a:t>Breed kader rechten en klachten – aanpassing in HHR</a:t>
            </a:r>
          </a:p>
        </p:txBody>
      </p:sp>
    </p:spTree>
    <p:extLst>
      <p:ext uri="{BB962C8B-B14F-4D97-AF65-F5344CB8AC3E}">
        <p14:creationId xmlns:p14="http://schemas.microsoft.com/office/powerpoint/2010/main" val="373078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Belangrijke begrippen – gevoelige gegevens</a:t>
            </a:r>
          </a:p>
        </p:txBody>
      </p:sp>
      <p:sp useBgFill="1">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8"/>
            <a:ext cx="8229600" cy="3943348"/>
          </a:xfrm>
        </p:spPr>
        <p:txBody>
          <a:bodyPr>
            <a:normAutofit/>
          </a:bodyPr>
          <a:lstStyle/>
          <a:p>
            <a:endParaRPr lang="nl-BE" dirty="0"/>
          </a:p>
          <a:p>
            <a:r>
              <a:rPr lang="nl-BE" dirty="0">
                <a:solidFill>
                  <a:schemeClr val="tx1"/>
                </a:solidFill>
              </a:rPr>
              <a:t>Biometrische gegevens, medische, strafrechtelijke</a:t>
            </a:r>
          </a:p>
          <a:p>
            <a:r>
              <a:rPr lang="nl-BE" dirty="0">
                <a:solidFill>
                  <a:schemeClr val="tx1"/>
                </a:solidFill>
              </a:rPr>
              <a:t>Geheimhoudingsverklaring werknemers</a:t>
            </a:r>
          </a:p>
          <a:p>
            <a:r>
              <a:rPr lang="nl-BE" dirty="0">
                <a:solidFill>
                  <a:schemeClr val="tx1"/>
                </a:solidFill>
              </a:rPr>
              <a:t>Echt nodig ?</a:t>
            </a:r>
          </a:p>
          <a:p>
            <a:r>
              <a:rPr lang="nl-BE" dirty="0">
                <a:solidFill>
                  <a:schemeClr val="tx1"/>
                </a:solidFill>
              </a:rPr>
              <a:t>Vernietigen wanneer niet meer nodig !!</a:t>
            </a:r>
          </a:p>
          <a:p>
            <a:r>
              <a:rPr lang="nl-BE" dirty="0">
                <a:solidFill>
                  <a:schemeClr val="tx1"/>
                </a:solidFill>
              </a:rPr>
              <a:t>Toegang strikt beperken</a:t>
            </a:r>
          </a:p>
          <a:p>
            <a:r>
              <a:rPr lang="nl-BE" dirty="0" err="1">
                <a:solidFill>
                  <a:schemeClr val="tx1"/>
                </a:solidFill>
              </a:rPr>
              <a:t>Logging</a:t>
            </a:r>
            <a:endParaRPr lang="nl-BE" dirty="0">
              <a:solidFill>
                <a:schemeClr val="tx1"/>
              </a:solidFill>
            </a:endParaRPr>
          </a:p>
          <a:p>
            <a:pPr marL="0" indent="0">
              <a:buNone/>
            </a:pPr>
            <a:endParaRPr lang="nl-BE" dirty="0"/>
          </a:p>
        </p:txBody>
      </p:sp>
    </p:spTree>
    <p:extLst>
      <p:ext uri="{BB962C8B-B14F-4D97-AF65-F5344CB8AC3E}">
        <p14:creationId xmlns:p14="http://schemas.microsoft.com/office/powerpoint/2010/main" val="861872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p:txBody>
          <a:bodyPr/>
          <a:lstStyle/>
          <a:p>
            <a:r>
              <a:rPr lang="nl-BE" dirty="0"/>
              <a:t>Hoe pakken we het aan ?</a:t>
            </a:r>
          </a:p>
        </p:txBody>
      </p:sp>
      <p:sp>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1241249"/>
            <a:ext cx="8229600" cy="3468149"/>
          </a:xfrm>
        </p:spPr>
        <p:txBody>
          <a:bodyPr>
            <a:normAutofit/>
          </a:bodyPr>
          <a:lstStyle/>
          <a:p>
            <a:r>
              <a:rPr lang="nl-BE" dirty="0">
                <a:solidFill>
                  <a:schemeClr val="tx1"/>
                </a:solidFill>
              </a:rPr>
              <a:t>Zie sector Onderwijs </a:t>
            </a:r>
          </a:p>
          <a:p>
            <a:pPr lvl="1"/>
            <a:r>
              <a:rPr lang="nl-BE" dirty="0">
                <a:solidFill>
                  <a:schemeClr val="tx1"/>
                </a:solidFill>
              </a:rPr>
              <a:t>zie </a:t>
            </a:r>
            <a:r>
              <a:rPr lang="nl-BE" dirty="0">
                <a:solidFill>
                  <a:schemeClr val="tx1"/>
                </a:solidFill>
                <a:hlinkClick r:id="rId3"/>
              </a:rPr>
              <a:t>www.ikbeslis.be</a:t>
            </a:r>
            <a:r>
              <a:rPr lang="nl-BE" dirty="0">
                <a:solidFill>
                  <a:schemeClr val="tx1"/>
                </a:solidFill>
              </a:rPr>
              <a:t>  / 7-stappen implementatieplan</a:t>
            </a:r>
          </a:p>
          <a:p>
            <a:pPr lvl="1"/>
            <a:r>
              <a:rPr lang="nl-BE" dirty="0" err="1">
                <a:solidFill>
                  <a:schemeClr val="tx1"/>
                </a:solidFill>
              </a:rPr>
              <a:t>Behalve..rol</a:t>
            </a:r>
            <a:r>
              <a:rPr lang="nl-BE" dirty="0">
                <a:solidFill>
                  <a:schemeClr val="tx1"/>
                </a:solidFill>
              </a:rPr>
              <a:t> Data </a:t>
            </a:r>
            <a:r>
              <a:rPr lang="nl-BE" dirty="0" err="1">
                <a:solidFill>
                  <a:schemeClr val="tx1"/>
                </a:solidFill>
              </a:rPr>
              <a:t>Protection</a:t>
            </a:r>
            <a:r>
              <a:rPr lang="nl-BE" dirty="0">
                <a:solidFill>
                  <a:schemeClr val="tx1"/>
                </a:solidFill>
              </a:rPr>
              <a:t> </a:t>
            </a:r>
            <a:r>
              <a:rPr lang="nl-BE" dirty="0" err="1">
                <a:solidFill>
                  <a:schemeClr val="tx1"/>
                </a:solidFill>
              </a:rPr>
              <a:t>Officer</a:t>
            </a:r>
            <a:r>
              <a:rPr lang="nl-BE" dirty="0">
                <a:solidFill>
                  <a:schemeClr val="tx1"/>
                </a:solidFill>
              </a:rPr>
              <a:t>, wel aanduiden “meldpunt”</a:t>
            </a:r>
          </a:p>
          <a:p>
            <a:pPr lvl="1"/>
            <a:r>
              <a:rPr lang="nl-BE" dirty="0">
                <a:solidFill>
                  <a:schemeClr val="tx1"/>
                </a:solidFill>
              </a:rPr>
              <a:t>Wat is een Data </a:t>
            </a:r>
            <a:r>
              <a:rPr lang="nl-BE" dirty="0" err="1">
                <a:solidFill>
                  <a:schemeClr val="tx1"/>
                </a:solidFill>
              </a:rPr>
              <a:t>Protection</a:t>
            </a:r>
            <a:r>
              <a:rPr lang="nl-BE" dirty="0">
                <a:solidFill>
                  <a:schemeClr val="tx1"/>
                </a:solidFill>
              </a:rPr>
              <a:t> </a:t>
            </a:r>
            <a:r>
              <a:rPr lang="nl-BE" dirty="0" err="1">
                <a:solidFill>
                  <a:schemeClr val="tx1"/>
                </a:solidFill>
              </a:rPr>
              <a:t>Officer</a:t>
            </a:r>
            <a:r>
              <a:rPr lang="nl-BE" dirty="0">
                <a:solidFill>
                  <a:schemeClr val="tx1"/>
                </a:solidFill>
              </a:rPr>
              <a:t> ?</a:t>
            </a:r>
          </a:p>
          <a:p>
            <a:pPr lvl="2"/>
            <a:r>
              <a:rPr lang="nl-BE" dirty="0">
                <a:solidFill>
                  <a:schemeClr val="tx1"/>
                </a:solidFill>
              </a:rPr>
              <a:t>Adviseert jouw organisatie over AVG – zowel juridisch als technisch = Privacy </a:t>
            </a:r>
            <a:r>
              <a:rPr lang="nl-BE" dirty="0" err="1">
                <a:solidFill>
                  <a:schemeClr val="tx1"/>
                </a:solidFill>
              </a:rPr>
              <a:t>Officer</a:t>
            </a:r>
            <a:endParaRPr lang="nl-BE" dirty="0">
              <a:solidFill>
                <a:schemeClr val="tx1"/>
              </a:solidFill>
            </a:endParaRPr>
          </a:p>
          <a:p>
            <a:pPr lvl="2"/>
            <a:r>
              <a:rPr lang="nl-BE" dirty="0">
                <a:solidFill>
                  <a:schemeClr val="tx1"/>
                </a:solidFill>
              </a:rPr>
              <a:t>Kan interne/externe functie zijn</a:t>
            </a:r>
          </a:p>
          <a:p>
            <a:pPr lvl="2"/>
            <a:r>
              <a:rPr lang="nl-BE" dirty="0">
                <a:solidFill>
                  <a:schemeClr val="tx1"/>
                </a:solidFill>
              </a:rPr>
              <a:t>Kan overkoepelend zijn voor reeks organisaties</a:t>
            </a:r>
          </a:p>
          <a:p>
            <a:pPr lvl="1"/>
            <a:r>
              <a:rPr lang="nl-BE" dirty="0">
                <a:solidFill>
                  <a:schemeClr val="tx1"/>
                </a:solidFill>
              </a:rPr>
              <a:t>AVG is – bewust- vaag over juridische verplichting DPO </a:t>
            </a:r>
          </a:p>
          <a:p>
            <a:pPr lvl="2"/>
            <a:r>
              <a:rPr lang="nl-BE" dirty="0">
                <a:solidFill>
                  <a:schemeClr val="tx1"/>
                </a:solidFill>
              </a:rPr>
              <a:t>Indien significante verwerking gevoelige persoonsgegevens en/of verwerking significant groot aantal datasubjecten</a:t>
            </a:r>
          </a:p>
          <a:p>
            <a:pPr lvl="2"/>
            <a:r>
              <a:rPr lang="nl-BE" dirty="0">
                <a:solidFill>
                  <a:schemeClr val="tx1"/>
                </a:solidFill>
              </a:rPr>
              <a:t>Dus niet verplicht in sector kinderopvang, is zelf in te schatten</a:t>
            </a:r>
          </a:p>
          <a:p>
            <a:pPr lvl="2"/>
            <a:endParaRPr lang="nl-BE" dirty="0">
              <a:solidFill>
                <a:schemeClr val="tx1"/>
              </a:solidFill>
            </a:endParaRPr>
          </a:p>
          <a:p>
            <a:pPr lvl="1"/>
            <a:endParaRPr lang="nl-BE" dirty="0">
              <a:solidFill>
                <a:schemeClr val="tx1"/>
              </a:solidFill>
            </a:endParaRPr>
          </a:p>
          <a:p>
            <a:pPr marL="0" indent="0">
              <a:buNone/>
            </a:pPr>
            <a:endParaRPr lang="nl-BE" dirty="0">
              <a:solidFill>
                <a:schemeClr val="tx1"/>
              </a:solidFill>
            </a:endParaRPr>
          </a:p>
        </p:txBody>
      </p:sp>
    </p:spTree>
    <p:extLst>
      <p:ext uri="{BB962C8B-B14F-4D97-AF65-F5344CB8AC3E}">
        <p14:creationId xmlns:p14="http://schemas.microsoft.com/office/powerpoint/2010/main" val="1726834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Vragen/voorbeelden</a:t>
            </a:r>
          </a:p>
        </p:txBody>
      </p:sp>
      <p:sp useBgFill="1">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8"/>
            <a:ext cx="8229600" cy="3943348"/>
          </a:xfrm>
        </p:spPr>
        <p:txBody>
          <a:bodyPr>
            <a:normAutofit/>
          </a:bodyPr>
          <a:lstStyle/>
          <a:p>
            <a:r>
              <a:rPr lang="nl-BE" dirty="0"/>
              <a:t>Vraag : Wij versturen </a:t>
            </a:r>
            <a:r>
              <a:rPr lang="nl-BE" b="1" dirty="0"/>
              <a:t>e-facturen</a:t>
            </a:r>
            <a:r>
              <a:rPr lang="nl-BE" dirty="0"/>
              <a:t>, kan/mag dit nog?</a:t>
            </a:r>
            <a:r>
              <a:rPr lang="nl-BE" dirty="0">
                <a:solidFill>
                  <a:srgbClr val="FF0000"/>
                </a:solidFill>
              </a:rPr>
              <a:t> </a:t>
            </a:r>
          </a:p>
          <a:p>
            <a:endParaRPr lang="nl-BE" dirty="0">
              <a:solidFill>
                <a:srgbClr val="FF0000"/>
              </a:solidFill>
            </a:endParaRPr>
          </a:p>
          <a:p>
            <a:r>
              <a:rPr lang="nl-BE" dirty="0">
                <a:solidFill>
                  <a:srgbClr val="FF0000"/>
                </a:solidFill>
              </a:rPr>
              <a:t>Antwoord : Lastige vraag – mail met persoonsgegevens moet in principe versleuteld worden. Maar dat moest ook al voor invoering van AVG. Het is wettelijk afhankelijk van de stand van de technologie en is ook een risico afweging – Wat is impact mogelijk misbruik ? Wat is de kans ? Je moet zowel kijken naar “data in transit” als “ data at rest”, en de mogelijke misbruiken.  Technisch advies bij technische IT Security experten. Om zeker te zijn : bijlage versleutelen/wachtwoord beveiligen, en wachtwoord versturen via ander kanaal, bijvoorbeeld SMS.</a:t>
            </a:r>
          </a:p>
        </p:txBody>
      </p:sp>
    </p:spTree>
    <p:extLst>
      <p:ext uri="{BB962C8B-B14F-4D97-AF65-F5344CB8AC3E}">
        <p14:creationId xmlns:p14="http://schemas.microsoft.com/office/powerpoint/2010/main" val="3246454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Vragen/voorbeelden</a:t>
            </a:r>
          </a:p>
        </p:txBody>
      </p:sp>
      <p:sp useBgFill="1">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8"/>
            <a:ext cx="8229600" cy="3943348"/>
          </a:xfrm>
        </p:spPr>
        <p:txBody>
          <a:bodyPr>
            <a:normAutofit/>
          </a:bodyPr>
          <a:lstStyle/>
          <a:p>
            <a:r>
              <a:rPr lang="nl-BE" dirty="0"/>
              <a:t>V : De </a:t>
            </a:r>
            <a:r>
              <a:rPr lang="nl-BE" b="1" dirty="0"/>
              <a:t>fysieke </a:t>
            </a:r>
            <a:r>
              <a:rPr lang="nl-BE" b="1" dirty="0" err="1"/>
              <a:t>kinddossiers</a:t>
            </a:r>
            <a:r>
              <a:rPr lang="nl-BE" b="1" dirty="0"/>
              <a:t> </a:t>
            </a:r>
            <a:r>
              <a:rPr lang="nl-BE" dirty="0"/>
              <a:t>in de opvang zelf, moeten deze in gesloten kast?</a:t>
            </a:r>
          </a:p>
          <a:p>
            <a:pPr marL="0" indent="0">
              <a:buNone/>
            </a:pPr>
            <a:endParaRPr lang="nl-BE" dirty="0"/>
          </a:p>
          <a:p>
            <a:r>
              <a:rPr lang="nl-BE" dirty="0">
                <a:solidFill>
                  <a:srgbClr val="FF0000"/>
                </a:solidFill>
              </a:rPr>
              <a:t>A: Ja, niveau beveiliging papieren dossiers = niveau beveiliging digitale dossiers.</a:t>
            </a:r>
            <a:endParaRPr lang="nl-BE" dirty="0"/>
          </a:p>
          <a:p>
            <a:pPr marL="0" indent="0">
              <a:buNone/>
            </a:pPr>
            <a:endParaRPr lang="nl-BE" dirty="0"/>
          </a:p>
        </p:txBody>
      </p:sp>
    </p:spTree>
    <p:extLst>
      <p:ext uri="{BB962C8B-B14F-4D97-AF65-F5344CB8AC3E}">
        <p14:creationId xmlns:p14="http://schemas.microsoft.com/office/powerpoint/2010/main" val="832294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Vragen/voorbeelden</a:t>
            </a:r>
          </a:p>
        </p:txBody>
      </p:sp>
      <p:sp useBgFill="1">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8"/>
            <a:ext cx="8229600" cy="3943348"/>
          </a:xfrm>
        </p:spPr>
        <p:txBody>
          <a:bodyPr>
            <a:normAutofit/>
          </a:bodyPr>
          <a:lstStyle/>
          <a:p>
            <a:r>
              <a:rPr lang="nl-BE" dirty="0"/>
              <a:t>V : Wat met de </a:t>
            </a:r>
            <a:r>
              <a:rPr lang="nl-BE" b="1" dirty="0"/>
              <a:t>digitale loketten </a:t>
            </a:r>
            <a:r>
              <a:rPr lang="nl-BE" dirty="0"/>
              <a:t>(en mogelijke interfaces)?</a:t>
            </a:r>
          </a:p>
          <a:p>
            <a:endParaRPr lang="nl-BE" dirty="0"/>
          </a:p>
          <a:p>
            <a:r>
              <a:rPr lang="nl-BE" dirty="0">
                <a:solidFill>
                  <a:srgbClr val="FF0000"/>
                </a:solidFill>
              </a:rPr>
              <a:t>A : Privacyverklaring digitale loketten nodig die hiervoor aangepast is, verwerker moet dit voldoende beveiligen.</a:t>
            </a:r>
            <a:endParaRPr lang="nl-BE" dirty="0"/>
          </a:p>
          <a:p>
            <a:pPr marL="0" indent="0">
              <a:buNone/>
            </a:pPr>
            <a:endParaRPr lang="nl-BE" dirty="0"/>
          </a:p>
        </p:txBody>
      </p:sp>
    </p:spTree>
    <p:extLst>
      <p:ext uri="{BB962C8B-B14F-4D97-AF65-F5344CB8AC3E}">
        <p14:creationId xmlns:p14="http://schemas.microsoft.com/office/powerpoint/2010/main" val="1566750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Vragen/Voorbeelden</a:t>
            </a:r>
          </a:p>
        </p:txBody>
      </p:sp>
      <p:sp useBgFill="1">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8"/>
            <a:ext cx="8229600" cy="3943348"/>
          </a:xfrm>
        </p:spPr>
        <p:txBody>
          <a:bodyPr>
            <a:normAutofit/>
          </a:bodyPr>
          <a:lstStyle/>
          <a:p>
            <a:r>
              <a:rPr lang="nl-BE" dirty="0"/>
              <a:t>V : Sommige van onze KDV hebben een gesloten ouderpagina op FB. Wat met </a:t>
            </a:r>
            <a:r>
              <a:rPr lang="nl-BE" b="1" dirty="0"/>
              <a:t>fotomateriaal</a:t>
            </a:r>
            <a:r>
              <a:rPr lang="nl-BE" dirty="0"/>
              <a:t> hiervan? Want dit kan je wel kopiëren…</a:t>
            </a:r>
          </a:p>
          <a:p>
            <a:endParaRPr lang="nl-BE" dirty="0"/>
          </a:p>
          <a:p>
            <a:r>
              <a:rPr lang="nl-BE" dirty="0">
                <a:solidFill>
                  <a:srgbClr val="FF0000"/>
                </a:solidFill>
              </a:rPr>
              <a:t>A :  1. Facebook blijft steeds eigendom van je gegevens, zie ook Cambridge </a:t>
            </a:r>
            <a:r>
              <a:rPr lang="nl-BE" dirty="0" err="1">
                <a:solidFill>
                  <a:srgbClr val="FF0000"/>
                </a:solidFill>
              </a:rPr>
              <a:t>Analytica</a:t>
            </a:r>
            <a:r>
              <a:rPr lang="nl-BE" dirty="0">
                <a:solidFill>
                  <a:srgbClr val="FF0000"/>
                </a:solidFill>
              </a:rPr>
              <a:t> schandaal. 2. Ouders dienen sowieso expliciete toestemming te geven en mogen deze foto’s enkel persoonlijk gebruiken. Ook opnemen in verwerkingsregister. 3. Gesloten groep is al een goed idee ( zie vb. misbruik door  Russische websites ). 4. Ook hier is het weerom een risico afweging : vanuit privacy standpunt is het af te raden, versus andere mogelijkheden, gebruiksgemak, noodzaak/vraag etc..</a:t>
            </a:r>
            <a:endParaRPr lang="nl-BE" dirty="0"/>
          </a:p>
        </p:txBody>
      </p:sp>
    </p:spTree>
    <p:extLst>
      <p:ext uri="{BB962C8B-B14F-4D97-AF65-F5344CB8AC3E}">
        <p14:creationId xmlns:p14="http://schemas.microsoft.com/office/powerpoint/2010/main" val="2236271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225325"/>
            <a:ext cx="8229600" cy="507730"/>
          </a:xfrm>
        </p:spPr>
        <p:txBody>
          <a:bodyPr/>
          <a:lstStyle/>
          <a:p>
            <a:r>
              <a:rPr lang="nl-BE" dirty="0"/>
              <a:t>Wie zijn we ?</a:t>
            </a:r>
          </a:p>
        </p:txBody>
      </p:sp>
      <p:sp>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733055"/>
            <a:ext cx="8229600" cy="4284809"/>
          </a:xfrm>
        </p:spPr>
        <p:txBody>
          <a:bodyPr>
            <a:normAutofit/>
          </a:bodyPr>
          <a:lstStyle/>
          <a:p>
            <a:r>
              <a:rPr lang="nl-BE" dirty="0">
                <a:solidFill>
                  <a:schemeClr val="tx1"/>
                </a:solidFill>
              </a:rPr>
              <a:t>Intro panel…</a:t>
            </a:r>
          </a:p>
          <a:p>
            <a:r>
              <a:rPr lang="nl-BE" dirty="0">
                <a:solidFill>
                  <a:schemeClr val="tx1"/>
                </a:solidFill>
              </a:rPr>
              <a:t>..maar namens alle organisaties  ( spontane samenwerking )</a:t>
            </a:r>
          </a:p>
        </p:txBody>
      </p:sp>
      <p:pic>
        <p:nvPicPr>
          <p:cNvPr id="4" name="Afbeelding 3">
            <a:extLst>
              <a:ext uri="{FF2B5EF4-FFF2-40B4-BE49-F238E27FC236}">
                <a16:creationId xmlns:a16="http://schemas.microsoft.com/office/drawing/2014/main" id="{DAF2A736-7C97-4754-9C5A-049792371EFD}"/>
              </a:ext>
            </a:extLst>
          </p:cNvPr>
          <p:cNvPicPr>
            <a:picLocks noChangeAspect="1"/>
          </p:cNvPicPr>
          <p:nvPr/>
        </p:nvPicPr>
        <p:blipFill>
          <a:blip r:embed="rId4"/>
          <a:stretch>
            <a:fillRect/>
          </a:stretch>
        </p:blipFill>
        <p:spPr>
          <a:xfrm>
            <a:off x="378084" y="2370730"/>
            <a:ext cx="3235168" cy="758031"/>
          </a:xfrm>
          <a:prstGeom prst="rect">
            <a:avLst/>
          </a:prstGeom>
        </p:spPr>
      </p:pic>
      <p:pic>
        <p:nvPicPr>
          <p:cNvPr id="5" name="Afbeelding 4">
            <a:extLst>
              <a:ext uri="{FF2B5EF4-FFF2-40B4-BE49-F238E27FC236}">
                <a16:creationId xmlns:a16="http://schemas.microsoft.com/office/drawing/2014/main" id="{EFC443D5-53F3-43EA-AAE2-F3097F07C7F8}"/>
              </a:ext>
            </a:extLst>
          </p:cNvPr>
          <p:cNvPicPr>
            <a:picLocks noChangeAspect="1"/>
          </p:cNvPicPr>
          <p:nvPr/>
        </p:nvPicPr>
        <p:blipFill>
          <a:blip r:embed="rId5"/>
          <a:stretch>
            <a:fillRect/>
          </a:stretch>
        </p:blipFill>
        <p:spPr>
          <a:xfrm>
            <a:off x="7226342" y="2024799"/>
            <a:ext cx="1680289" cy="2793207"/>
          </a:xfrm>
          <a:prstGeom prst="rect">
            <a:avLst/>
          </a:prstGeom>
        </p:spPr>
      </p:pic>
      <p:graphicFrame>
        <p:nvGraphicFramePr>
          <p:cNvPr id="7" name="Object 6">
            <a:extLst>
              <a:ext uri="{FF2B5EF4-FFF2-40B4-BE49-F238E27FC236}">
                <a16:creationId xmlns:a16="http://schemas.microsoft.com/office/drawing/2014/main" id="{BBB34B06-2C08-4E6F-922C-D9D0F316B499}"/>
              </a:ext>
            </a:extLst>
          </p:cNvPr>
          <p:cNvGraphicFramePr>
            <a:graphicFrameLocks noChangeAspect="1"/>
          </p:cNvGraphicFramePr>
          <p:nvPr>
            <p:extLst>
              <p:ext uri="{D42A27DB-BD31-4B8C-83A1-F6EECF244321}">
                <p14:modId xmlns:p14="http://schemas.microsoft.com/office/powerpoint/2010/main" val="3685040661"/>
              </p:ext>
            </p:extLst>
          </p:nvPr>
        </p:nvGraphicFramePr>
        <p:xfrm>
          <a:off x="301180" y="3200400"/>
          <a:ext cx="2155825" cy="1943100"/>
        </p:xfrm>
        <a:graphic>
          <a:graphicData uri="http://schemas.openxmlformats.org/presentationml/2006/ole">
            <mc:AlternateContent xmlns:mc="http://schemas.openxmlformats.org/markup-compatibility/2006">
              <mc:Choice xmlns:v="urn:schemas-microsoft-com:vml" Requires="v">
                <p:oleObj spid="_x0000_s1086" name="Acrobat Document" r:id="rId6" imgW="2156283" imgH="1942697" progId="AcroExch.Document.DC">
                  <p:embed/>
                </p:oleObj>
              </mc:Choice>
              <mc:Fallback>
                <p:oleObj name="Acrobat Document" r:id="rId6" imgW="2156283" imgH="1942697" progId="AcroExch.Document.DC">
                  <p:embed/>
                  <p:pic>
                    <p:nvPicPr>
                      <p:cNvPr id="0" name=""/>
                      <p:cNvPicPr/>
                      <p:nvPr/>
                    </p:nvPicPr>
                    <p:blipFill>
                      <a:blip r:embed="rId7"/>
                      <a:stretch>
                        <a:fillRect/>
                      </a:stretch>
                    </p:blipFill>
                    <p:spPr>
                      <a:xfrm>
                        <a:off x="301180" y="3200400"/>
                        <a:ext cx="2155825" cy="1943100"/>
                      </a:xfrm>
                      <a:prstGeom prst="rect">
                        <a:avLst/>
                      </a:prstGeom>
                    </p:spPr>
                  </p:pic>
                </p:oleObj>
              </mc:Fallback>
            </mc:AlternateContent>
          </a:graphicData>
        </a:graphic>
      </p:graphicFrame>
      <p:pic>
        <p:nvPicPr>
          <p:cNvPr id="9" name="Afbeelding 8">
            <a:extLst>
              <a:ext uri="{FF2B5EF4-FFF2-40B4-BE49-F238E27FC236}">
                <a16:creationId xmlns:a16="http://schemas.microsoft.com/office/drawing/2014/main" id="{6E985841-5C25-43AF-BE33-B262D903E26F}"/>
              </a:ext>
            </a:extLst>
          </p:cNvPr>
          <p:cNvPicPr>
            <a:picLocks noChangeAspect="1"/>
          </p:cNvPicPr>
          <p:nvPr/>
        </p:nvPicPr>
        <p:blipFill>
          <a:blip r:embed="rId8"/>
          <a:stretch>
            <a:fillRect/>
          </a:stretch>
        </p:blipFill>
        <p:spPr>
          <a:xfrm>
            <a:off x="4572507" y="2980099"/>
            <a:ext cx="1795549" cy="1014153"/>
          </a:xfrm>
          <a:prstGeom prst="rect">
            <a:avLst/>
          </a:prstGeom>
        </p:spPr>
      </p:pic>
      <p:pic>
        <p:nvPicPr>
          <p:cNvPr id="11" name="Afbeelding 10">
            <a:extLst>
              <a:ext uri="{FF2B5EF4-FFF2-40B4-BE49-F238E27FC236}">
                <a16:creationId xmlns:a16="http://schemas.microsoft.com/office/drawing/2014/main" id="{3E1716FF-FF8A-438B-86DC-D0F88EF5D101}"/>
              </a:ext>
            </a:extLst>
          </p:cNvPr>
          <p:cNvPicPr>
            <a:picLocks noChangeAspect="1"/>
          </p:cNvPicPr>
          <p:nvPr/>
        </p:nvPicPr>
        <p:blipFill>
          <a:blip r:embed="rId9"/>
          <a:stretch>
            <a:fillRect/>
          </a:stretch>
        </p:blipFill>
        <p:spPr>
          <a:xfrm>
            <a:off x="2628614" y="3304974"/>
            <a:ext cx="1584451" cy="1613201"/>
          </a:xfrm>
          <a:prstGeom prst="rect">
            <a:avLst/>
          </a:prstGeom>
        </p:spPr>
      </p:pic>
      <p:pic>
        <p:nvPicPr>
          <p:cNvPr id="13" name="Afbeelding 12">
            <a:extLst>
              <a:ext uri="{FF2B5EF4-FFF2-40B4-BE49-F238E27FC236}">
                <a16:creationId xmlns:a16="http://schemas.microsoft.com/office/drawing/2014/main" id="{E34F5DE8-320A-4BF8-8200-B8EA700DC6A6}"/>
              </a:ext>
            </a:extLst>
          </p:cNvPr>
          <p:cNvPicPr>
            <a:picLocks noChangeAspect="1"/>
          </p:cNvPicPr>
          <p:nvPr/>
        </p:nvPicPr>
        <p:blipFill>
          <a:blip r:embed="rId10"/>
          <a:stretch>
            <a:fillRect/>
          </a:stretch>
        </p:blipFill>
        <p:spPr>
          <a:xfrm>
            <a:off x="4562912" y="3948853"/>
            <a:ext cx="2585420" cy="713301"/>
          </a:xfrm>
          <a:prstGeom prst="rect">
            <a:avLst/>
          </a:prstGeom>
        </p:spPr>
      </p:pic>
      <p:pic>
        <p:nvPicPr>
          <p:cNvPr id="8" name="Afbeelding 7">
            <a:extLst>
              <a:ext uri="{FF2B5EF4-FFF2-40B4-BE49-F238E27FC236}">
                <a16:creationId xmlns:a16="http://schemas.microsoft.com/office/drawing/2014/main" id="{5B147F93-F118-47A4-85F1-89137E96F505}"/>
              </a:ext>
            </a:extLst>
          </p:cNvPr>
          <p:cNvPicPr>
            <a:picLocks noChangeAspect="1"/>
          </p:cNvPicPr>
          <p:nvPr/>
        </p:nvPicPr>
        <p:blipFill>
          <a:blip r:embed="rId11"/>
          <a:stretch>
            <a:fillRect/>
          </a:stretch>
        </p:blipFill>
        <p:spPr>
          <a:xfrm>
            <a:off x="3681297" y="1855179"/>
            <a:ext cx="3026354" cy="1115463"/>
          </a:xfrm>
          <a:prstGeom prst="rect">
            <a:avLst/>
          </a:prstGeom>
        </p:spPr>
      </p:pic>
    </p:spTree>
    <p:extLst>
      <p:ext uri="{BB962C8B-B14F-4D97-AF65-F5344CB8AC3E}">
        <p14:creationId xmlns:p14="http://schemas.microsoft.com/office/powerpoint/2010/main" val="1877397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Vragen/Voorbeelden</a:t>
            </a:r>
          </a:p>
        </p:txBody>
      </p:sp>
      <p:sp useBgFill="1">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8"/>
            <a:ext cx="8229600" cy="3943348"/>
          </a:xfrm>
        </p:spPr>
        <p:txBody>
          <a:bodyPr>
            <a:normAutofit/>
          </a:bodyPr>
          <a:lstStyle/>
          <a:p>
            <a:r>
              <a:rPr lang="nl-BE" dirty="0"/>
              <a:t>V : </a:t>
            </a:r>
            <a:r>
              <a:rPr lang="nl-BE" b="1" dirty="0">
                <a:solidFill>
                  <a:schemeClr val="tx1"/>
                </a:solidFill>
              </a:rPr>
              <a:t>Model 2:</a:t>
            </a:r>
            <a:r>
              <a:rPr lang="nl-BE" dirty="0"/>
              <a:t> mag dit nog bijgehouden worden want wordt gevraagd door Zorginspectie?</a:t>
            </a:r>
          </a:p>
          <a:p>
            <a:endParaRPr lang="nl-BE" dirty="0"/>
          </a:p>
          <a:p>
            <a:r>
              <a:rPr lang="nl-BE" dirty="0">
                <a:solidFill>
                  <a:srgbClr val="FF0000"/>
                </a:solidFill>
              </a:rPr>
              <a:t>A : ja, rechtsgrond in regelgeving. Bewaar deze wel apart, en zorg dat enkel 1 of 2 personen ( directie ) hier aankan.</a:t>
            </a:r>
            <a:endParaRPr lang="nl-BE" dirty="0"/>
          </a:p>
          <a:p>
            <a:pPr marL="0" indent="0">
              <a:buNone/>
            </a:pPr>
            <a:endParaRPr lang="nl-BE" dirty="0"/>
          </a:p>
        </p:txBody>
      </p:sp>
    </p:spTree>
    <p:extLst>
      <p:ext uri="{BB962C8B-B14F-4D97-AF65-F5344CB8AC3E}">
        <p14:creationId xmlns:p14="http://schemas.microsoft.com/office/powerpoint/2010/main" val="1756913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Vragen/Voorbeelden</a:t>
            </a:r>
          </a:p>
        </p:txBody>
      </p:sp>
      <p:sp useBgFill="1">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8"/>
            <a:ext cx="8229600" cy="3943348"/>
          </a:xfrm>
        </p:spPr>
        <p:txBody>
          <a:bodyPr>
            <a:normAutofit/>
          </a:bodyPr>
          <a:lstStyle/>
          <a:p>
            <a:r>
              <a:rPr lang="nl-BE" dirty="0"/>
              <a:t>V : Mogen </a:t>
            </a:r>
            <a:r>
              <a:rPr lang="nl-BE" b="1" dirty="0"/>
              <a:t>doktersattesten</a:t>
            </a:r>
            <a:r>
              <a:rPr lang="nl-BE" dirty="0"/>
              <a:t> </a:t>
            </a:r>
            <a:r>
              <a:rPr lang="nl-BE" dirty="0" err="1"/>
              <a:t>ikv</a:t>
            </a:r>
            <a:r>
              <a:rPr lang="nl-BE" dirty="0"/>
              <a:t> voedsel allergieën naar de leverancier </a:t>
            </a:r>
            <a:r>
              <a:rPr lang="nl-BE" dirty="0" err="1"/>
              <a:t>ikv</a:t>
            </a:r>
            <a:r>
              <a:rPr lang="nl-BE" dirty="0"/>
              <a:t> bereiding van de specifieke maaltijden?</a:t>
            </a:r>
          </a:p>
          <a:p>
            <a:endParaRPr lang="nl-BE" dirty="0"/>
          </a:p>
          <a:p>
            <a:r>
              <a:rPr lang="nl-BE" dirty="0">
                <a:solidFill>
                  <a:srgbClr val="FF0000"/>
                </a:solidFill>
              </a:rPr>
              <a:t>A : Neen, alleen de info over allergie, niet over kind</a:t>
            </a:r>
            <a:endParaRPr lang="nl-BE" dirty="0"/>
          </a:p>
          <a:p>
            <a:endParaRPr lang="nl-BE" dirty="0"/>
          </a:p>
        </p:txBody>
      </p:sp>
    </p:spTree>
    <p:extLst>
      <p:ext uri="{BB962C8B-B14F-4D97-AF65-F5344CB8AC3E}">
        <p14:creationId xmlns:p14="http://schemas.microsoft.com/office/powerpoint/2010/main" val="2921871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Vragen/voorbeelden</a:t>
            </a:r>
          </a:p>
        </p:txBody>
      </p:sp>
      <p:sp useBgFill="1">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8"/>
            <a:ext cx="8229600" cy="3943348"/>
          </a:xfrm>
        </p:spPr>
        <p:txBody>
          <a:bodyPr>
            <a:normAutofit/>
          </a:bodyPr>
          <a:lstStyle/>
          <a:p>
            <a:r>
              <a:rPr lang="nl-NL" dirty="0"/>
              <a:t>V : Mogen de opvanginitiatieven vanaf mei nog wel gegevens </a:t>
            </a:r>
            <a:r>
              <a:rPr lang="nl-NL" dirty="0" err="1"/>
              <a:t>ikv</a:t>
            </a:r>
            <a:r>
              <a:rPr lang="nl-NL" dirty="0"/>
              <a:t> de voorrangsregels opvragen bij ouders?</a:t>
            </a:r>
            <a:br>
              <a:rPr lang="nl-NL" dirty="0"/>
            </a:br>
            <a:r>
              <a:rPr lang="nl-BE" dirty="0"/>
              <a:t>En wat met</a:t>
            </a:r>
            <a:r>
              <a:rPr lang="nl-NL" dirty="0"/>
              <a:t> bewijzen van samenstelling van het gezin?</a:t>
            </a:r>
          </a:p>
          <a:p>
            <a:endParaRPr lang="nl-NL" dirty="0"/>
          </a:p>
          <a:p>
            <a:r>
              <a:rPr lang="nl-BE" dirty="0">
                <a:solidFill>
                  <a:srgbClr val="FF0000"/>
                </a:solidFill>
              </a:rPr>
              <a:t>A : De nieuwe privacyregelgeving heeft niet tot gevolg dat men deze gegevens niet meer mag opvragen. De nieuwe regelgeving legt de nadruk op het voeren van een </a:t>
            </a:r>
            <a:r>
              <a:rPr lang="nl-BE" dirty="0" err="1">
                <a:solidFill>
                  <a:srgbClr val="FF0000"/>
                </a:solidFill>
              </a:rPr>
              <a:t>privacybeleid</a:t>
            </a:r>
            <a:r>
              <a:rPr lang="nl-BE" dirty="0">
                <a:solidFill>
                  <a:srgbClr val="FF0000"/>
                </a:solidFill>
              </a:rPr>
              <a:t> en een bewustzijn op welke manier met privacygegevens wordt omgesprongen. Men mag zeker nog persoonsgegevens verwerken, o.a. op basis van rechtsgrond. Voor de zaken m.b.t. voorrangsregels </a:t>
            </a:r>
            <a:r>
              <a:rPr lang="nl-BE" dirty="0" err="1">
                <a:solidFill>
                  <a:srgbClr val="FF0000"/>
                </a:solidFill>
              </a:rPr>
              <a:t>ed</a:t>
            </a:r>
            <a:r>
              <a:rPr lang="nl-BE" dirty="0">
                <a:solidFill>
                  <a:srgbClr val="FF0000"/>
                </a:solidFill>
              </a:rPr>
              <a:t> heeft men wel degelijk een rechtsgrond in het decreet B&amp;P en het </a:t>
            </a:r>
            <a:r>
              <a:rPr lang="nl-BE" dirty="0" err="1">
                <a:solidFill>
                  <a:srgbClr val="FF0000"/>
                </a:solidFill>
              </a:rPr>
              <a:t>Vergunningsbesluit</a:t>
            </a:r>
            <a:r>
              <a:rPr lang="nl-BE" dirty="0">
                <a:solidFill>
                  <a:srgbClr val="FF0000"/>
                </a:solidFill>
              </a:rPr>
              <a:t>, dus moet men zelfs die gegevens bijhouden.</a:t>
            </a:r>
          </a:p>
          <a:p>
            <a:pPr marL="0" indent="0">
              <a:buNone/>
            </a:pPr>
            <a:endParaRPr lang="nl-BE" dirty="0">
              <a:solidFill>
                <a:srgbClr val="FF0000"/>
              </a:solidFill>
            </a:endParaRPr>
          </a:p>
        </p:txBody>
      </p:sp>
    </p:spTree>
    <p:extLst>
      <p:ext uri="{BB962C8B-B14F-4D97-AF65-F5344CB8AC3E}">
        <p14:creationId xmlns:p14="http://schemas.microsoft.com/office/powerpoint/2010/main" val="3775770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Vragen/Voorbeelden</a:t>
            </a:r>
          </a:p>
        </p:txBody>
      </p:sp>
      <p:sp useBgFill="1">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8"/>
            <a:ext cx="8229600" cy="3943348"/>
          </a:xfrm>
        </p:spPr>
        <p:txBody>
          <a:bodyPr>
            <a:normAutofit/>
          </a:bodyPr>
          <a:lstStyle/>
          <a:p>
            <a:r>
              <a:rPr lang="nl-BE" dirty="0"/>
              <a:t>V : Wat met een </a:t>
            </a:r>
            <a:r>
              <a:rPr lang="nl-BE" b="1" dirty="0"/>
              <a:t>digitaal softwaresysteem </a:t>
            </a:r>
            <a:r>
              <a:rPr lang="nl-BE" dirty="0"/>
              <a:t>dat informatie bezit over de kinderen en ouders (bv. ontwikkeling, contactgegevens)?</a:t>
            </a:r>
            <a:r>
              <a:rPr lang="nl-BE" dirty="0">
                <a:solidFill>
                  <a:srgbClr val="FF0000"/>
                </a:solidFill>
              </a:rPr>
              <a:t> </a:t>
            </a:r>
          </a:p>
          <a:p>
            <a:endParaRPr lang="nl-BE" dirty="0">
              <a:solidFill>
                <a:srgbClr val="FF0000"/>
              </a:solidFill>
            </a:endParaRPr>
          </a:p>
          <a:p>
            <a:r>
              <a:rPr lang="nl-BE" dirty="0">
                <a:solidFill>
                  <a:srgbClr val="FF0000"/>
                </a:solidFill>
              </a:rPr>
              <a:t>A : Moet in verwerkingsregister opgenomen worden, moet voldoende beveiligd zijn. Je moet zicht hebben op wie toegang heeft, je moet in gesprek gaan met leverancier over privacy, weten hoe omgaan met verwijderen van gegeven, back-up beveiligen, …</a:t>
            </a:r>
            <a:endParaRPr lang="nl-BE" dirty="0"/>
          </a:p>
          <a:p>
            <a:pPr marL="0" indent="0">
              <a:buNone/>
            </a:pPr>
            <a:endParaRPr lang="nl-BE" dirty="0"/>
          </a:p>
        </p:txBody>
      </p:sp>
    </p:spTree>
    <p:extLst>
      <p:ext uri="{BB962C8B-B14F-4D97-AF65-F5344CB8AC3E}">
        <p14:creationId xmlns:p14="http://schemas.microsoft.com/office/powerpoint/2010/main" val="373406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Vragen/Voorbeelden</a:t>
            </a:r>
          </a:p>
        </p:txBody>
      </p:sp>
      <p:sp useBgFill="1">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8"/>
            <a:ext cx="8229600" cy="3943348"/>
          </a:xfrm>
        </p:spPr>
        <p:txBody>
          <a:bodyPr>
            <a:normAutofit/>
          </a:bodyPr>
          <a:lstStyle/>
          <a:p>
            <a:r>
              <a:rPr lang="nl-BE" dirty="0"/>
              <a:t>V :  Mag je mits schriftelijke toestemming van ouders </a:t>
            </a:r>
            <a:r>
              <a:rPr lang="nl-BE" b="1" dirty="0"/>
              <a:t>informatie</a:t>
            </a:r>
            <a:r>
              <a:rPr lang="nl-BE" dirty="0"/>
              <a:t> (bv. over ontwikkeling) </a:t>
            </a:r>
            <a:r>
              <a:rPr lang="nl-BE" b="1" dirty="0"/>
              <a:t>doorgeven</a:t>
            </a:r>
            <a:r>
              <a:rPr lang="nl-BE" dirty="0"/>
              <a:t> aan derden, bv. aan een school? Of zorgt de GDPR dat dit niet meer mag?</a:t>
            </a:r>
            <a:r>
              <a:rPr lang="nl-BE" dirty="0">
                <a:solidFill>
                  <a:srgbClr val="FF0000"/>
                </a:solidFill>
              </a:rPr>
              <a:t> </a:t>
            </a:r>
          </a:p>
          <a:p>
            <a:endParaRPr lang="nl-BE" dirty="0">
              <a:solidFill>
                <a:srgbClr val="FF0000"/>
              </a:solidFill>
            </a:endParaRPr>
          </a:p>
          <a:p>
            <a:r>
              <a:rPr lang="nl-BE" dirty="0">
                <a:solidFill>
                  <a:srgbClr val="FF0000"/>
                </a:solidFill>
              </a:rPr>
              <a:t>A : GDPR / AVG verandert daar niks aan. Toestemming noodzakelijk.</a:t>
            </a:r>
            <a:endParaRPr lang="nl-BE" dirty="0"/>
          </a:p>
          <a:p>
            <a:pPr marL="0" indent="0">
              <a:buNone/>
            </a:pPr>
            <a:endParaRPr lang="nl-BE" dirty="0"/>
          </a:p>
        </p:txBody>
      </p:sp>
    </p:spTree>
    <p:extLst>
      <p:ext uri="{BB962C8B-B14F-4D97-AF65-F5344CB8AC3E}">
        <p14:creationId xmlns:p14="http://schemas.microsoft.com/office/powerpoint/2010/main" val="2975006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Vragen/Voorbeelden</a:t>
            </a:r>
          </a:p>
        </p:txBody>
      </p:sp>
      <p:sp useBgFill="1">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7"/>
            <a:ext cx="8229600" cy="4192155"/>
          </a:xfrm>
        </p:spPr>
        <p:txBody>
          <a:bodyPr>
            <a:noAutofit/>
          </a:bodyPr>
          <a:lstStyle/>
          <a:p>
            <a:pPr>
              <a:buFont typeface="Arial" panose="020B0604020202020204" pitchFamily="34" charset="0"/>
              <a:buChar char="•"/>
            </a:pPr>
            <a:r>
              <a:rPr lang="nl-BE" sz="1500" dirty="0"/>
              <a:t>V : Mag een KDV </a:t>
            </a:r>
            <a:r>
              <a:rPr lang="nl-BE" sz="1500" b="1" dirty="0"/>
              <a:t>namen van kinderen in combinatie met informatie over</a:t>
            </a:r>
            <a:r>
              <a:rPr lang="nl-BE" sz="1500" dirty="0"/>
              <a:t> hun lichamelijk (slapen, eten, verzorging, …) en sociaal functioneren, over hun ontwikkeling gebruiken in: lijsten in de leefgroep met gegevens over voeding (o.a. hoeveelheden, aandachtspunten, allergieën ), in teamverslagen,  fiche/blaadje meest recente slaapgewoontes, in schriftelijke neerslag van observaties van welbevinden en betrokkenheid, naam op bekertje of kapstok of kastje van het kind, op tekening, op de familiemuur met foto’s van hun gezin…. Doel: de interne werking van de kinderopvang afstemmen op zowel het groepsgebeuren als op de eigenheid van kinderen</a:t>
            </a:r>
          </a:p>
          <a:p>
            <a:r>
              <a:rPr lang="nl-BE" sz="1500" dirty="0"/>
              <a:t>V : Mag een KDV </a:t>
            </a:r>
            <a:r>
              <a:rPr lang="nl-BE" sz="1500" b="1" dirty="0"/>
              <a:t>gegevens noteren over welbevinden en betrokkenheid</a:t>
            </a:r>
            <a:r>
              <a:rPr lang="nl-BE" sz="1500" dirty="0"/>
              <a:t> (in kader van pedagogische kwaliteit, </a:t>
            </a:r>
            <a:r>
              <a:rPr lang="nl-BE" sz="1500" dirty="0" err="1"/>
              <a:t>MemoQ</a:t>
            </a:r>
            <a:r>
              <a:rPr lang="nl-BE" sz="1500" dirty="0"/>
              <a:t>)/ over ontwikkeling van kinderen / over gesprekken met gezinnen over de aanpak van kinderen ….?</a:t>
            </a:r>
          </a:p>
          <a:p>
            <a:r>
              <a:rPr lang="nl-BE" sz="1500" dirty="0"/>
              <a:t>Doel: voldoen aan de vergunnings- en subsidievoorwaarden </a:t>
            </a:r>
          </a:p>
          <a:p>
            <a:pPr lvl="0"/>
            <a:r>
              <a:rPr lang="nl-BE" sz="1500" dirty="0">
                <a:solidFill>
                  <a:srgbClr val="FF0000"/>
                </a:solidFill>
              </a:rPr>
              <a:t>A : alles wat je verzamelt moet in je verwerkingsregister. Je bent verantwoordelijk voor de vertrouwelijkheid van de gegevens. Je moet ouders actief informeren. DUS :  1. principe van dataminimalisatie is ook in het belang van KO. 2. Verzamel niet meer dan nodig (</a:t>
            </a:r>
            <a:r>
              <a:rPr lang="nl-BE" sz="1500" dirty="0" err="1">
                <a:solidFill>
                  <a:srgbClr val="FF0000"/>
                </a:solidFill>
              </a:rPr>
              <a:t>need</a:t>
            </a:r>
            <a:r>
              <a:rPr lang="nl-BE" sz="1500" dirty="0">
                <a:solidFill>
                  <a:srgbClr val="FF0000"/>
                </a:solidFill>
              </a:rPr>
              <a:t> </a:t>
            </a:r>
            <a:r>
              <a:rPr lang="nl-BE" sz="1500" dirty="0" err="1">
                <a:solidFill>
                  <a:srgbClr val="FF0000"/>
                </a:solidFill>
              </a:rPr>
              <a:t>to</a:t>
            </a:r>
            <a:r>
              <a:rPr lang="nl-BE" sz="1500" dirty="0">
                <a:solidFill>
                  <a:srgbClr val="FF0000"/>
                </a:solidFill>
              </a:rPr>
              <a:t> </a:t>
            </a:r>
            <a:r>
              <a:rPr lang="nl-BE" sz="1500" dirty="0" err="1">
                <a:solidFill>
                  <a:srgbClr val="FF0000"/>
                </a:solidFill>
              </a:rPr>
              <a:t>know</a:t>
            </a:r>
            <a:r>
              <a:rPr lang="nl-BE" sz="1500" dirty="0">
                <a:solidFill>
                  <a:srgbClr val="FF0000"/>
                </a:solidFill>
              </a:rPr>
              <a:t>, </a:t>
            </a:r>
            <a:r>
              <a:rPr lang="nl-BE" sz="1500" dirty="0" err="1">
                <a:solidFill>
                  <a:srgbClr val="FF0000"/>
                </a:solidFill>
              </a:rPr>
              <a:t>nice</a:t>
            </a:r>
            <a:r>
              <a:rPr lang="nl-BE" sz="1500" dirty="0">
                <a:solidFill>
                  <a:srgbClr val="FF0000"/>
                </a:solidFill>
              </a:rPr>
              <a:t> </a:t>
            </a:r>
            <a:r>
              <a:rPr lang="nl-BE" sz="1500" dirty="0" err="1">
                <a:solidFill>
                  <a:srgbClr val="FF0000"/>
                </a:solidFill>
              </a:rPr>
              <a:t>to</a:t>
            </a:r>
            <a:r>
              <a:rPr lang="nl-BE" sz="1500" dirty="0">
                <a:solidFill>
                  <a:srgbClr val="FF0000"/>
                </a:solidFill>
              </a:rPr>
              <a:t> </a:t>
            </a:r>
            <a:r>
              <a:rPr lang="nl-BE" sz="1500" dirty="0" err="1">
                <a:solidFill>
                  <a:srgbClr val="FF0000"/>
                </a:solidFill>
              </a:rPr>
              <a:t>know</a:t>
            </a:r>
            <a:r>
              <a:rPr lang="nl-BE" sz="1500" dirty="0">
                <a:solidFill>
                  <a:srgbClr val="FF0000"/>
                </a:solidFill>
              </a:rPr>
              <a:t>) en bewaar niet langer dan nodig. 3. Zorg dat al je medewerkers discreet blijven. Wettelijke grondslag : decreet B&amp;P.</a:t>
            </a:r>
          </a:p>
        </p:txBody>
      </p:sp>
    </p:spTree>
    <p:extLst>
      <p:ext uri="{BB962C8B-B14F-4D97-AF65-F5344CB8AC3E}">
        <p14:creationId xmlns:p14="http://schemas.microsoft.com/office/powerpoint/2010/main" val="32909205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Vragen/Voorbeelden</a:t>
            </a:r>
          </a:p>
        </p:txBody>
      </p:sp>
      <p:sp useBgFill="1">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8"/>
            <a:ext cx="8229600" cy="3943348"/>
          </a:xfrm>
        </p:spPr>
        <p:txBody>
          <a:bodyPr>
            <a:normAutofit/>
          </a:bodyPr>
          <a:lstStyle/>
          <a:p>
            <a:pPr lvl="0"/>
            <a:r>
              <a:rPr lang="nl-BE" dirty="0"/>
              <a:t>V : Moet het </a:t>
            </a:r>
            <a:r>
              <a:rPr lang="nl-BE" b="1" dirty="0"/>
              <a:t>heen- en weerschriftje</a:t>
            </a:r>
            <a:r>
              <a:rPr lang="nl-BE" dirty="0"/>
              <a:t> ook opgenomen worden in het data- en verwerkingsregister? </a:t>
            </a:r>
          </a:p>
          <a:p>
            <a:pPr marL="0" indent="0">
              <a:buNone/>
            </a:pPr>
            <a:r>
              <a:rPr lang="nl-BE" dirty="0"/>
              <a:t> </a:t>
            </a:r>
          </a:p>
          <a:p>
            <a:r>
              <a:rPr lang="nl-BE" dirty="0">
                <a:solidFill>
                  <a:srgbClr val="FF0000"/>
                </a:solidFill>
              </a:rPr>
              <a:t>A : Heen- en weerschriftje behoort toe aan de ouders. KO deelt er wel info in over het kind = een verwerking. Beiden ouders en KO moeten het recht van het kind op de bescherming van zijn gegevens respecteren.</a:t>
            </a:r>
          </a:p>
        </p:txBody>
      </p:sp>
    </p:spTree>
    <p:extLst>
      <p:ext uri="{BB962C8B-B14F-4D97-AF65-F5344CB8AC3E}">
        <p14:creationId xmlns:p14="http://schemas.microsoft.com/office/powerpoint/2010/main" val="460802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Vragen/Voorbeelden</a:t>
            </a:r>
          </a:p>
        </p:txBody>
      </p:sp>
      <p:sp useBgFill="1">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8"/>
            <a:ext cx="8229600" cy="3943348"/>
          </a:xfrm>
        </p:spPr>
        <p:txBody>
          <a:bodyPr>
            <a:normAutofit/>
          </a:bodyPr>
          <a:lstStyle/>
          <a:p>
            <a:pPr lvl="0"/>
            <a:r>
              <a:rPr lang="nl-BE" dirty="0"/>
              <a:t>V : </a:t>
            </a:r>
            <a:r>
              <a:rPr lang="nl-BE" b="1" dirty="0"/>
              <a:t>Inlichtingenfiche</a:t>
            </a:r>
            <a:r>
              <a:rPr lang="nl-BE" dirty="0"/>
              <a:t> en verwijzing </a:t>
            </a:r>
            <a:r>
              <a:rPr lang="nl-BE" dirty="0" err="1"/>
              <a:t>vergunningsbesluit</a:t>
            </a:r>
            <a:r>
              <a:rPr lang="nl-BE" dirty="0"/>
              <a:t> “TOESTEMMING van ouders om gegevens in inlichtingen fiche te verwerken”.  </a:t>
            </a:r>
          </a:p>
          <a:p>
            <a:pPr lvl="0"/>
            <a:endParaRPr lang="nl-BE" dirty="0"/>
          </a:p>
          <a:p>
            <a:r>
              <a:rPr lang="nl-BE" dirty="0">
                <a:solidFill>
                  <a:srgbClr val="FF0000"/>
                </a:solidFill>
              </a:rPr>
              <a:t>A : </a:t>
            </a:r>
            <a:r>
              <a:rPr lang="nl-NL" dirty="0">
                <a:solidFill>
                  <a:srgbClr val="FF0000"/>
                </a:solidFill>
              </a:rPr>
              <a:t>Wat betreft de toestemming voor info uit inlichtingenfiche (of bv. ook voor </a:t>
            </a:r>
            <a:r>
              <a:rPr lang="nl-NL" u="sng" dirty="0">
                <a:solidFill>
                  <a:srgbClr val="FF0000"/>
                </a:solidFill>
              </a:rPr>
              <a:t>verwerking persoonsgegevens </a:t>
            </a:r>
            <a:r>
              <a:rPr lang="nl-NL" u="sng" dirty="0" err="1">
                <a:solidFill>
                  <a:srgbClr val="FF0000"/>
                </a:solidFill>
              </a:rPr>
              <a:t>mbt</a:t>
            </a:r>
            <a:r>
              <a:rPr lang="nl-NL" u="sng" dirty="0">
                <a:solidFill>
                  <a:srgbClr val="FF0000"/>
                </a:solidFill>
              </a:rPr>
              <a:t> subsidie individuele inclusieve</a:t>
            </a:r>
            <a:r>
              <a:rPr lang="nl-NL" dirty="0">
                <a:solidFill>
                  <a:srgbClr val="FF0000"/>
                </a:solidFill>
              </a:rPr>
              <a:t> opvang): daar kan elke organisator kiezen waar en hoe ze die toestemming regelen: ofwel op apart document, ofwel integreren in de schriftelijke overeenkomst,…Kind en Gezin gaat hier geen werkwijze opleggen. We kunnen wel </a:t>
            </a:r>
            <a:r>
              <a:rPr lang="nl-NL" u="sng" dirty="0">
                <a:solidFill>
                  <a:srgbClr val="FF0000"/>
                </a:solidFill>
              </a:rPr>
              <a:t>voorstel doen van formulering</a:t>
            </a:r>
            <a:r>
              <a:rPr lang="nl-NL" dirty="0">
                <a:solidFill>
                  <a:srgbClr val="FF0000"/>
                </a:solidFill>
              </a:rPr>
              <a:t>. </a:t>
            </a:r>
            <a:endParaRPr lang="nl-BE" dirty="0">
              <a:solidFill>
                <a:srgbClr val="FF0000"/>
              </a:solidFill>
            </a:endParaRPr>
          </a:p>
        </p:txBody>
      </p:sp>
    </p:spTree>
    <p:extLst>
      <p:ext uri="{BB962C8B-B14F-4D97-AF65-F5344CB8AC3E}">
        <p14:creationId xmlns:p14="http://schemas.microsoft.com/office/powerpoint/2010/main" val="3675295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Vragen/Voorbeelden</a:t>
            </a:r>
          </a:p>
        </p:txBody>
      </p:sp>
      <p:sp useBgFill="1">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8"/>
            <a:ext cx="8229600" cy="3943348"/>
          </a:xfrm>
        </p:spPr>
        <p:txBody>
          <a:bodyPr>
            <a:normAutofit fontScale="92500" lnSpcReduction="20000"/>
          </a:bodyPr>
          <a:lstStyle/>
          <a:p>
            <a:r>
              <a:rPr lang="nl-BE" dirty="0"/>
              <a:t>V : </a:t>
            </a:r>
            <a:r>
              <a:rPr lang="nl-BE" b="1" dirty="0"/>
              <a:t>Overdraagbaarheid van gegevens </a:t>
            </a:r>
            <a:r>
              <a:rPr lang="nl-BE" dirty="0"/>
              <a:t>: </a:t>
            </a:r>
            <a:r>
              <a:rPr lang="nl-NL" dirty="0"/>
              <a:t>AVG stelt dat betrokkenen dit recht in 2 gevallen kunnen uitoefenen: het moet gaan om een gegevensverwerking die berust op zijn toestemming of op een overeenkomst. In de andere gevallen kan hij dus niet van dat recht genieten, bijvoorbeeld wanneer de verwerking van zijn gegevens gebeurt op basis van een wet. Hoe zit dat nu voor de KO: er is een overeenkomst met de ouders enerzijds maar veel van de gegevens die in de kinderopvang verwerkt worden zijn gebaseerd op regelgeving anderzijds. Mogen ouders beroep doen op dit recht wanneer hun kind de overgang maakt van de baby en peuteropvang naar de buitenschoolse opdracht? Kunnen we voor overnames van KO door andere organisator het principe van gegevensdeling of gegevensoverdracht in functie van een naadloze, kwaliteitsvolle dienstverlening inroepen?  </a:t>
            </a:r>
          </a:p>
          <a:p>
            <a:r>
              <a:rPr lang="nl-BE" dirty="0">
                <a:solidFill>
                  <a:srgbClr val="FF0000"/>
                </a:solidFill>
              </a:rPr>
              <a:t>A : </a:t>
            </a:r>
            <a:r>
              <a:rPr lang="nl-NL" dirty="0">
                <a:solidFill>
                  <a:srgbClr val="FF0000"/>
                </a:solidFill>
              </a:rPr>
              <a:t>Dit is een recht van de ouders, dus steeds op vraag/toestemming van de ouders.</a:t>
            </a:r>
            <a:endParaRPr lang="nl-BE" dirty="0">
              <a:solidFill>
                <a:srgbClr val="FF0000"/>
              </a:solidFill>
            </a:endParaRPr>
          </a:p>
        </p:txBody>
      </p:sp>
    </p:spTree>
    <p:extLst>
      <p:ext uri="{BB962C8B-B14F-4D97-AF65-F5344CB8AC3E}">
        <p14:creationId xmlns:p14="http://schemas.microsoft.com/office/powerpoint/2010/main" val="6429959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Vragen/Voorbeelden</a:t>
            </a:r>
          </a:p>
        </p:txBody>
      </p:sp>
      <p:sp useBgFill="1">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8"/>
            <a:ext cx="8229600" cy="3943348"/>
          </a:xfrm>
        </p:spPr>
        <p:txBody>
          <a:bodyPr>
            <a:normAutofit/>
          </a:bodyPr>
          <a:lstStyle/>
          <a:p>
            <a:pPr fontAlgn="base"/>
            <a:r>
              <a:rPr lang="nl-NL" dirty="0"/>
              <a:t>V : Wat gebeurt er met gegevens die worden doorgestuurd aan Kind en Gezin? Krijgen ouders van Kind en Gezin de garantie dat gegevens veilig zijn? </a:t>
            </a:r>
          </a:p>
          <a:p>
            <a:pPr marL="0" indent="0" fontAlgn="base">
              <a:buNone/>
            </a:pPr>
            <a:endParaRPr lang="nl-NL" dirty="0"/>
          </a:p>
          <a:p>
            <a:pPr fontAlgn="base"/>
            <a:r>
              <a:rPr lang="nl-NL" dirty="0">
                <a:solidFill>
                  <a:srgbClr val="FF0000"/>
                </a:solidFill>
              </a:rPr>
              <a:t>A : Kind en Gezin is uiteraard ook onderworpen aan de Verordening. De regelgeving verplicht om deze gegevens aan Kind en Gezin door te sturen, dus voor heel traject is er rechtsgrond. Op basis van verwerkingsregister kunnen de ouders mogelijks afleiden wat er met hun gegevens gebeurt. Uiteraard kunnen ze ook via de contactgegevens contact opnemen met de DPO.</a:t>
            </a:r>
          </a:p>
        </p:txBody>
      </p:sp>
    </p:spTree>
    <p:extLst>
      <p:ext uri="{BB962C8B-B14F-4D97-AF65-F5344CB8AC3E}">
        <p14:creationId xmlns:p14="http://schemas.microsoft.com/office/powerpoint/2010/main" val="4091746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225325"/>
            <a:ext cx="8229600" cy="507730"/>
          </a:xfrm>
        </p:spPr>
        <p:txBody>
          <a:bodyPr/>
          <a:lstStyle/>
          <a:p>
            <a:r>
              <a:rPr lang="nl-BE" dirty="0"/>
              <a:t>Wie zijn we ?</a:t>
            </a:r>
          </a:p>
        </p:txBody>
      </p:sp>
      <p:pic>
        <p:nvPicPr>
          <p:cNvPr id="12" name="Afbeelding 11">
            <a:extLst>
              <a:ext uri="{FF2B5EF4-FFF2-40B4-BE49-F238E27FC236}">
                <a16:creationId xmlns:a16="http://schemas.microsoft.com/office/drawing/2014/main" id="{F3C57E84-7B17-4EAF-A8D2-0111CC1D156F}"/>
              </a:ext>
            </a:extLst>
          </p:cNvPr>
          <p:cNvPicPr/>
          <p:nvPr/>
        </p:nvPicPr>
        <p:blipFill>
          <a:blip r:embed="rId3"/>
          <a:stretch>
            <a:fillRect/>
          </a:stretch>
        </p:blipFill>
        <p:spPr>
          <a:xfrm>
            <a:off x="583479" y="1195017"/>
            <a:ext cx="2743200" cy="923925"/>
          </a:xfrm>
          <a:prstGeom prst="rect">
            <a:avLst/>
          </a:prstGeom>
        </p:spPr>
      </p:pic>
      <p:pic>
        <p:nvPicPr>
          <p:cNvPr id="14" name="Afbeelding 13">
            <a:extLst>
              <a:ext uri="{FF2B5EF4-FFF2-40B4-BE49-F238E27FC236}">
                <a16:creationId xmlns:a16="http://schemas.microsoft.com/office/drawing/2014/main" id="{B6C48505-C46A-4FB8-847A-10496E2DD6FB}"/>
              </a:ext>
            </a:extLst>
          </p:cNvPr>
          <p:cNvPicPr/>
          <p:nvPr/>
        </p:nvPicPr>
        <p:blipFill>
          <a:blip r:embed="rId4"/>
          <a:stretch>
            <a:fillRect/>
          </a:stretch>
        </p:blipFill>
        <p:spPr>
          <a:xfrm>
            <a:off x="4274273" y="1195017"/>
            <a:ext cx="1543050" cy="1304925"/>
          </a:xfrm>
          <a:prstGeom prst="rect">
            <a:avLst/>
          </a:prstGeom>
        </p:spPr>
      </p:pic>
      <p:pic>
        <p:nvPicPr>
          <p:cNvPr id="15" name="Afbeelding 14">
            <a:extLst>
              <a:ext uri="{FF2B5EF4-FFF2-40B4-BE49-F238E27FC236}">
                <a16:creationId xmlns:a16="http://schemas.microsoft.com/office/drawing/2014/main" id="{F741635C-FB8E-4491-9758-1708FEC03F7A}"/>
              </a:ext>
            </a:extLst>
          </p:cNvPr>
          <p:cNvPicPr/>
          <p:nvPr/>
        </p:nvPicPr>
        <p:blipFill>
          <a:blip r:embed="rId5"/>
          <a:stretch>
            <a:fillRect/>
          </a:stretch>
        </p:blipFill>
        <p:spPr>
          <a:xfrm>
            <a:off x="7090412" y="1047750"/>
            <a:ext cx="1152525" cy="1524000"/>
          </a:xfrm>
          <a:prstGeom prst="rect">
            <a:avLst/>
          </a:prstGeom>
        </p:spPr>
      </p:pic>
      <p:pic>
        <p:nvPicPr>
          <p:cNvPr id="16" name="Afbeelding 15">
            <a:extLst>
              <a:ext uri="{FF2B5EF4-FFF2-40B4-BE49-F238E27FC236}">
                <a16:creationId xmlns:a16="http://schemas.microsoft.com/office/drawing/2014/main" id="{967A0C9A-C710-4A48-A6D3-DF5FAB2E9AD3}"/>
              </a:ext>
            </a:extLst>
          </p:cNvPr>
          <p:cNvPicPr/>
          <p:nvPr/>
        </p:nvPicPr>
        <p:blipFill>
          <a:blip r:embed="rId6"/>
          <a:stretch>
            <a:fillRect/>
          </a:stretch>
        </p:blipFill>
        <p:spPr>
          <a:xfrm>
            <a:off x="1318260" y="2875459"/>
            <a:ext cx="1600200" cy="1524000"/>
          </a:xfrm>
          <a:prstGeom prst="rect">
            <a:avLst/>
          </a:prstGeom>
        </p:spPr>
      </p:pic>
      <p:pic>
        <p:nvPicPr>
          <p:cNvPr id="17" name="Tijdelijke aanduiding voor inhoud 16">
            <a:extLst>
              <a:ext uri="{FF2B5EF4-FFF2-40B4-BE49-F238E27FC236}">
                <a16:creationId xmlns:a16="http://schemas.microsoft.com/office/drawing/2014/main" id="{A9E22F12-4C62-414F-B766-2AE09D3286B1}"/>
              </a:ext>
            </a:extLst>
          </p:cNvPr>
          <p:cNvPicPr>
            <a:picLocks noGrp="1"/>
          </p:cNvPicPr>
          <p:nvPr>
            <p:ph idx="1"/>
          </p:nvPr>
        </p:nvPicPr>
        <p:blipFill>
          <a:blip r:embed="rId7"/>
          <a:stretch>
            <a:fillRect/>
          </a:stretch>
        </p:blipFill>
        <p:spPr>
          <a:xfrm>
            <a:off x="4664392" y="3170292"/>
            <a:ext cx="2619375" cy="1057275"/>
          </a:xfrm>
          <a:prstGeom prst="rect">
            <a:avLst/>
          </a:prstGeom>
        </p:spPr>
      </p:pic>
    </p:spTree>
    <p:extLst>
      <p:ext uri="{BB962C8B-B14F-4D97-AF65-F5344CB8AC3E}">
        <p14:creationId xmlns:p14="http://schemas.microsoft.com/office/powerpoint/2010/main" val="38416206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Vragen/Voorbeelden</a:t>
            </a:r>
          </a:p>
        </p:txBody>
      </p:sp>
      <p:sp useBgFill="1">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8"/>
            <a:ext cx="8229600" cy="3943348"/>
          </a:xfrm>
        </p:spPr>
        <p:txBody>
          <a:bodyPr>
            <a:normAutofit/>
          </a:bodyPr>
          <a:lstStyle/>
          <a:p>
            <a:pPr fontAlgn="base"/>
            <a:r>
              <a:rPr lang="nl-NL" dirty="0"/>
              <a:t>V : Cateringbedrijf wil weten wie (naam + medische gegevens) welke specifieke maaltijd nodig heeft. </a:t>
            </a:r>
          </a:p>
          <a:p>
            <a:pPr fontAlgn="base"/>
            <a:r>
              <a:rPr lang="nl-NL" dirty="0">
                <a:solidFill>
                  <a:srgbClr val="FF0000"/>
                </a:solidFill>
              </a:rPr>
              <a:t>A : Kan dit geanonimiseerd worden? De opvang is wel verantwoordelijk voor de juiste voeding maar moet de toewijzing op naam ? Als initialen niet volstaan kan motief nagegaan worden waarom volledig vermelde naam dient genoteerd te worden. Als rekening houdend met dat motief geen andere oplossing voorhanden zou zijn dan toch de persoonsgegevens te bezorgen</a:t>
            </a:r>
            <a:r>
              <a:rPr lang="nl-NL" strike="sngStrike" dirty="0">
                <a:solidFill>
                  <a:srgbClr val="FF0000"/>
                </a:solidFill>
              </a:rPr>
              <a:t>, </a:t>
            </a:r>
            <a:r>
              <a:rPr lang="nl-NL" dirty="0">
                <a:solidFill>
                  <a:srgbClr val="FF0000"/>
                </a:solidFill>
              </a:rPr>
              <a:t>dient het cateringbedrijf document “verwerkersovereenkomst” te ondertekenen. Alternatief voor “verwerkersovereenkomst” is “geheimhoudingsverplichting” te laten tekenen door betrokken werknemers catering, tenzij zij de persoonsgegevens bewaren, doorgeven etc..</a:t>
            </a:r>
          </a:p>
        </p:txBody>
      </p:sp>
    </p:spTree>
    <p:extLst>
      <p:ext uri="{BB962C8B-B14F-4D97-AF65-F5344CB8AC3E}">
        <p14:creationId xmlns:p14="http://schemas.microsoft.com/office/powerpoint/2010/main" val="2178944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Vragen/Voorbeelden</a:t>
            </a:r>
          </a:p>
        </p:txBody>
      </p:sp>
      <p:sp useBgFill="1">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8"/>
            <a:ext cx="8229600" cy="3943348"/>
          </a:xfrm>
        </p:spPr>
        <p:txBody>
          <a:bodyPr>
            <a:normAutofit/>
          </a:bodyPr>
          <a:lstStyle/>
          <a:p>
            <a:pPr fontAlgn="base"/>
            <a:r>
              <a:rPr lang="nl-NL" dirty="0"/>
              <a:t>V : Kan je een verjaardagskalender ophangen in de leefgroep?  </a:t>
            </a:r>
          </a:p>
          <a:p>
            <a:pPr fontAlgn="base"/>
            <a:r>
              <a:rPr lang="nl-NL" dirty="0">
                <a:solidFill>
                  <a:srgbClr val="FF0000"/>
                </a:solidFill>
              </a:rPr>
              <a:t>A : Ja: er verandert in dat opzicht niets </a:t>
            </a:r>
            <a:r>
              <a:rPr lang="nl-NL" dirty="0" err="1">
                <a:solidFill>
                  <a:srgbClr val="FF0000"/>
                </a:solidFill>
              </a:rPr>
              <a:t>tov</a:t>
            </a:r>
            <a:r>
              <a:rPr lang="nl-NL" dirty="0">
                <a:solidFill>
                  <a:srgbClr val="FF0000"/>
                </a:solidFill>
              </a:rPr>
              <a:t> vroeger – wel </a:t>
            </a:r>
            <a:r>
              <a:rPr lang="nl-NL" dirty="0" err="1">
                <a:solidFill>
                  <a:srgbClr val="FF0000"/>
                </a:solidFill>
              </a:rPr>
              <a:t>oplijsten</a:t>
            </a:r>
            <a:r>
              <a:rPr lang="nl-NL" dirty="0">
                <a:solidFill>
                  <a:srgbClr val="FF0000"/>
                </a:solidFill>
              </a:rPr>
              <a:t> in register (geen toestemming nodig, wel registratie), mogelijk als deel van een groep verwerkingen “interne werking in leefruimte”. Dit is op grond van “proportioneel gerechtvaardigd belang”. Indien iemand een opmerking maakt, dan verwijder je uiteraard die verjaardag.</a:t>
            </a:r>
          </a:p>
        </p:txBody>
      </p:sp>
    </p:spTree>
    <p:extLst>
      <p:ext uri="{BB962C8B-B14F-4D97-AF65-F5344CB8AC3E}">
        <p14:creationId xmlns:p14="http://schemas.microsoft.com/office/powerpoint/2010/main" val="1349675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Vragen/Voorbeelden</a:t>
            </a:r>
          </a:p>
        </p:txBody>
      </p:sp>
      <p:sp useBgFill="1">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8"/>
            <a:ext cx="8229600" cy="3943348"/>
          </a:xfrm>
        </p:spPr>
        <p:txBody>
          <a:bodyPr>
            <a:normAutofit fontScale="77500" lnSpcReduction="20000"/>
          </a:bodyPr>
          <a:lstStyle/>
          <a:p>
            <a:pPr fontAlgn="base"/>
            <a:r>
              <a:rPr lang="nl-NL" dirty="0"/>
              <a:t>V : Hoe zit het met gegevens aangesloten onthaalouder? </a:t>
            </a:r>
          </a:p>
          <a:p>
            <a:pPr fontAlgn="base"/>
            <a:r>
              <a:rPr lang="nl-NL" dirty="0"/>
              <a:t> </a:t>
            </a:r>
          </a:p>
          <a:p>
            <a:pPr fontAlgn="base"/>
            <a:r>
              <a:rPr lang="nl-NL" dirty="0">
                <a:solidFill>
                  <a:srgbClr val="FF0000"/>
                </a:solidFill>
              </a:rPr>
              <a:t>Een dienst voor onthaalouders is de organisator voor kinderopvang, en bijgevolg verantwoordelijke verwerking. Zij hebben de vergunning van Kind en Gezin voor verschillende opvanglocaties. In die opvanglocaties werken de aangesloten onthaalouders ( de verwerkers ), met wie de organisator een samenwerkingsovereenkomst afsluit. Dit betreft een overeenkomst waarbij de OO in het </a:t>
            </a:r>
            <a:r>
              <a:rPr lang="nl-NL" dirty="0" err="1">
                <a:solidFill>
                  <a:srgbClr val="FF0000"/>
                </a:solidFill>
              </a:rPr>
              <a:t>sui</a:t>
            </a:r>
            <a:r>
              <a:rPr lang="nl-NL" dirty="0">
                <a:solidFill>
                  <a:srgbClr val="FF0000"/>
                </a:solidFill>
              </a:rPr>
              <a:t> </a:t>
            </a:r>
            <a:r>
              <a:rPr lang="nl-NL" dirty="0" err="1">
                <a:solidFill>
                  <a:srgbClr val="FF0000"/>
                </a:solidFill>
              </a:rPr>
              <a:t>generis</a:t>
            </a:r>
            <a:r>
              <a:rPr lang="nl-NL" dirty="0">
                <a:solidFill>
                  <a:srgbClr val="FF0000"/>
                </a:solidFill>
              </a:rPr>
              <a:t> statuut (geen werknemer, geen zelfstandige) aan de slag gaat. In de context van de samenwerking is het de organisator die de overeenkomst met de ouders sluit, de inlichtingenfiche laat opmaken, die de gegevens opvraagt met betrekking tot de subsidie IKT (voorrangsgroepen </a:t>
            </a:r>
            <a:r>
              <a:rPr lang="nl-NL" dirty="0" err="1">
                <a:solidFill>
                  <a:srgbClr val="FF0000"/>
                </a:solidFill>
              </a:rPr>
              <a:t>ed</a:t>
            </a:r>
            <a:r>
              <a:rPr lang="nl-NL" dirty="0">
                <a:solidFill>
                  <a:srgbClr val="FF0000"/>
                </a:solidFill>
              </a:rPr>
              <a:t>) en die deze gegevens aan K&amp;G bezorgt, die de facturen opmaakt en bezorgt,…. In de dagelijkse werking is het de onthaalouder die in de locatie de inlichtingenfiche bijhoudt, de evolutie van het kind bijhoudt, het aanwezigheidsregister bijhoudt, het dagelijks contact met de ouders heeft ed. De DVO moet de OO inlichten over diens </a:t>
            </a:r>
            <a:r>
              <a:rPr lang="nl-NL" dirty="0" err="1">
                <a:solidFill>
                  <a:srgbClr val="FF0000"/>
                </a:solidFill>
              </a:rPr>
              <a:t>privacyverplichtingen</a:t>
            </a:r>
            <a:r>
              <a:rPr lang="nl-NL" dirty="0">
                <a:solidFill>
                  <a:srgbClr val="FF0000"/>
                </a:solidFill>
              </a:rPr>
              <a:t> en discretie. Bij OO: welk beeldmateriaal is er beschikbaar is het opvanggezin? Is iedereen binnen het gezin zich bewust van de privacyregels die dienen in acht genomen te worden </a:t>
            </a:r>
            <a:r>
              <a:rPr lang="nl-NL" dirty="0" err="1">
                <a:solidFill>
                  <a:srgbClr val="FF0000"/>
                </a:solidFill>
              </a:rPr>
              <a:t>mbt</a:t>
            </a:r>
            <a:r>
              <a:rPr lang="nl-NL" dirty="0">
                <a:solidFill>
                  <a:srgbClr val="FF0000"/>
                </a:solidFill>
              </a:rPr>
              <a:t> beeldmateriaal en ander gegevens die mogelijks op een ‘gezinscomputer’ worden gebruikt</a:t>
            </a:r>
            <a:r>
              <a:rPr lang="nl-NL" dirty="0"/>
              <a:t>. </a:t>
            </a:r>
          </a:p>
        </p:txBody>
      </p:sp>
    </p:spTree>
    <p:extLst>
      <p:ext uri="{BB962C8B-B14F-4D97-AF65-F5344CB8AC3E}">
        <p14:creationId xmlns:p14="http://schemas.microsoft.com/office/powerpoint/2010/main" val="1233497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Vragen/Voorbeelden</a:t>
            </a:r>
          </a:p>
        </p:txBody>
      </p:sp>
      <p:sp useBgFill="1">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8"/>
            <a:ext cx="8229600" cy="3943348"/>
          </a:xfrm>
        </p:spPr>
        <p:txBody>
          <a:bodyPr>
            <a:normAutofit/>
          </a:bodyPr>
          <a:lstStyle/>
          <a:p>
            <a:pPr fontAlgn="base"/>
            <a:r>
              <a:rPr lang="nl-NL" u="sng" dirty="0"/>
              <a:t>V : Heen en weer-schriftje</a:t>
            </a:r>
            <a:r>
              <a:rPr lang="nl-NL" dirty="0"/>
              <a:t> - Voor een organisator die met WINKIND werkt kan dit elektronisch (via mail) ?</a:t>
            </a:r>
          </a:p>
          <a:p>
            <a:pPr fontAlgn="base"/>
            <a:r>
              <a:rPr lang="nl-NL" dirty="0">
                <a:solidFill>
                  <a:srgbClr val="FF0000"/>
                </a:solidFill>
              </a:rPr>
              <a:t>A : Is dat ok? Gegevens die in </a:t>
            </a:r>
            <a:r>
              <a:rPr lang="nl-NL" dirty="0" err="1">
                <a:solidFill>
                  <a:srgbClr val="FF0000"/>
                </a:solidFill>
              </a:rPr>
              <a:t>Winkind</a:t>
            </a:r>
            <a:r>
              <a:rPr lang="nl-NL" dirty="0">
                <a:solidFill>
                  <a:srgbClr val="FF0000"/>
                </a:solidFill>
              </a:rPr>
              <a:t> zitten worden beheerd en gebruikt door personen die beroepshalve toegang hebben tot die informatie. Dit omzeilen door terug te gaan naar het papieren tijdperk is niet aan de orde. Deze verwerking moet ook opgenomen zijn in verwerkingsregister en ook verwerkersovereenkomst te sluiten met leverancier van </a:t>
            </a:r>
            <a:r>
              <a:rPr lang="nl-NL" dirty="0" err="1">
                <a:solidFill>
                  <a:srgbClr val="FF0000"/>
                </a:solidFill>
              </a:rPr>
              <a:t>Winkind</a:t>
            </a:r>
            <a:r>
              <a:rPr lang="nl-NL" dirty="0">
                <a:solidFill>
                  <a:srgbClr val="FF0000"/>
                </a:solidFill>
              </a:rPr>
              <a:t>. Mail is zeker niet het veiligste kanaal, maar aan de gewone post zijn uiteraard ook risico’s verbonden.</a:t>
            </a:r>
            <a:endParaRPr lang="nl-NL" b="0" i="0" dirty="0">
              <a:solidFill>
                <a:srgbClr val="FF0000"/>
              </a:solidFill>
              <a:effectLst/>
            </a:endParaRPr>
          </a:p>
        </p:txBody>
      </p:sp>
    </p:spTree>
    <p:extLst>
      <p:ext uri="{BB962C8B-B14F-4D97-AF65-F5344CB8AC3E}">
        <p14:creationId xmlns:p14="http://schemas.microsoft.com/office/powerpoint/2010/main" val="3459572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Vragen/Voorbeelden</a:t>
            </a:r>
          </a:p>
        </p:txBody>
      </p:sp>
      <p:sp useBgFill="1">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8"/>
            <a:ext cx="8229600" cy="3943348"/>
          </a:xfrm>
        </p:spPr>
        <p:txBody>
          <a:bodyPr>
            <a:normAutofit fontScale="92500" lnSpcReduction="10000"/>
          </a:bodyPr>
          <a:lstStyle/>
          <a:p>
            <a:pPr fontAlgn="base"/>
            <a:r>
              <a:rPr lang="nl-BE" dirty="0"/>
              <a:t>V : Mogen pleegouders foto's van pleegkinderen op facebook plaatsen? </a:t>
            </a:r>
          </a:p>
          <a:p>
            <a:pPr fontAlgn="base"/>
            <a:r>
              <a:rPr lang="nl-BE" dirty="0">
                <a:solidFill>
                  <a:srgbClr val="FF0000"/>
                </a:solidFill>
              </a:rPr>
              <a:t>A : Pleegouders hebben </a:t>
            </a:r>
            <a:r>
              <a:rPr lang="nl-BE" dirty="0" err="1">
                <a:solidFill>
                  <a:srgbClr val="FF0000"/>
                </a:solidFill>
              </a:rPr>
              <a:t>beroepsg</a:t>
            </a:r>
            <a:r>
              <a:rPr lang="nl-BE" dirty="0">
                <a:solidFill>
                  <a:srgbClr val="FF0000"/>
                </a:solidFill>
              </a:rPr>
              <a:t>​</a:t>
            </a:r>
            <a:r>
              <a:rPr lang="nl-BE" dirty="0" err="1">
                <a:solidFill>
                  <a:srgbClr val="FF0000"/>
                </a:solidFill>
              </a:rPr>
              <a:t>eheim</a:t>
            </a:r>
            <a:r>
              <a:rPr lang="nl-BE" dirty="0">
                <a:solidFill>
                  <a:srgbClr val="FF0000"/>
                </a:solidFill>
              </a:rPr>
              <a:t>, bovendien moet men hier rekening houden met het recht op afbeelding (privacy) van de jongere en artikel 433bis </a:t>
            </a:r>
            <a:r>
              <a:rPr lang="nl-BE" dirty="0" err="1">
                <a:solidFill>
                  <a:srgbClr val="FF0000"/>
                </a:solidFill>
              </a:rPr>
              <a:t>Sw</a:t>
            </a:r>
            <a:r>
              <a:rPr lang="nl-BE" dirty="0">
                <a:solidFill>
                  <a:srgbClr val="FF0000"/>
                </a:solidFill>
              </a:rPr>
              <a:t>. De situatie is verschillend naar gelang de jongeren geplaatst werden door de jeugdrechtbank of niet. Indien het door de rechtbank geplaatste kinderen betreft, kan het enkel indien uit de afbeelding niet blijkt dat het gaat om een gerechtelijke plaatsing en er toestemming is van het kind of zijn ouders/wettelijk vertegenwoordiger als het kind onbekwaam is. Indien uit de afbeelding zou blijken dat het gaat om een kind in het kader van een gerechtelijke plaatsing, is dit absoluut verboden en kan zelfs toestemming van de jeugdrechter dit verbod niet opheffen (artikel 433 bis SW). Indien het niet gaat om gerechtelijke jeugdhulp is het voldoende dat het kind of de ouders/wettelijk vertegenwoordiger indien het kind nog onbekwaam is, instemt met de afbeelding. </a:t>
            </a:r>
            <a:r>
              <a:rPr lang="nl-BE" dirty="0"/>
              <a:t>   </a:t>
            </a:r>
          </a:p>
        </p:txBody>
      </p:sp>
    </p:spTree>
    <p:extLst>
      <p:ext uri="{BB962C8B-B14F-4D97-AF65-F5344CB8AC3E}">
        <p14:creationId xmlns:p14="http://schemas.microsoft.com/office/powerpoint/2010/main" val="30157755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Vragen/Voorbeelden</a:t>
            </a:r>
          </a:p>
        </p:txBody>
      </p:sp>
      <p:sp useBgFill="1">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8"/>
            <a:ext cx="8229600" cy="3943348"/>
          </a:xfrm>
        </p:spPr>
        <p:txBody>
          <a:bodyPr>
            <a:normAutofit/>
          </a:bodyPr>
          <a:lstStyle/>
          <a:p>
            <a:pPr fontAlgn="base"/>
            <a:r>
              <a:rPr lang="nl-NL" dirty="0"/>
              <a:t>V : Wat met stagiairs die beeldmateriaal wensen te gebruiken als ‘studiemateriaal’ om </a:t>
            </a:r>
            <a:r>
              <a:rPr lang="nl-NL" dirty="0" err="1"/>
              <a:t>bvb</a:t>
            </a:r>
            <a:r>
              <a:rPr lang="nl-NL" dirty="0"/>
              <a:t> taak of eindwerk te funderen? </a:t>
            </a:r>
          </a:p>
          <a:p>
            <a:pPr fontAlgn="base"/>
            <a:r>
              <a:rPr lang="nl-NL" dirty="0">
                <a:solidFill>
                  <a:srgbClr val="FF0000"/>
                </a:solidFill>
              </a:rPr>
              <a:t>A : Je moet toestemming aan ouders vragen, dus specifiek te benoemen in lijstje van toestemmingsformulier + in stagecontract geheimhouding opnemen + opnemen in verwerkingsregister. Je kan ook toestemming weigeren aan stagiairs als organisator, en dat kaderen in je </a:t>
            </a:r>
            <a:r>
              <a:rPr lang="nl-NL" dirty="0" err="1">
                <a:solidFill>
                  <a:srgbClr val="FF0000"/>
                </a:solidFill>
              </a:rPr>
              <a:t>privacybeleid</a:t>
            </a:r>
            <a:r>
              <a:rPr lang="nl-NL" dirty="0">
                <a:solidFill>
                  <a:srgbClr val="FF0000"/>
                </a:solidFill>
              </a:rPr>
              <a:t> binnen je organisatie. In de kinderopvang geldt geen beroepsgeheim voor kinderbegeleiders, wel discretieplicht (in arbeidsovereenkomst op te nemen). </a:t>
            </a:r>
          </a:p>
        </p:txBody>
      </p:sp>
    </p:spTree>
    <p:extLst>
      <p:ext uri="{BB962C8B-B14F-4D97-AF65-F5344CB8AC3E}">
        <p14:creationId xmlns:p14="http://schemas.microsoft.com/office/powerpoint/2010/main" val="22952529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Vragen/Voorbeelden</a:t>
            </a:r>
          </a:p>
        </p:txBody>
      </p:sp>
      <p:sp useBgFill="1">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8"/>
            <a:ext cx="8229600" cy="3943348"/>
          </a:xfrm>
        </p:spPr>
        <p:txBody>
          <a:bodyPr>
            <a:normAutofit/>
          </a:bodyPr>
          <a:lstStyle/>
          <a:p>
            <a:pPr fontAlgn="base"/>
            <a:r>
              <a:rPr lang="nl-NL" dirty="0"/>
              <a:t>V : Wat indien om medische redenen gegevens dienen uitgewisseld te worden?  </a:t>
            </a:r>
          </a:p>
          <a:p>
            <a:pPr fontAlgn="base"/>
            <a:r>
              <a:rPr lang="nl-NL" dirty="0">
                <a:solidFill>
                  <a:srgbClr val="FF0000"/>
                </a:solidFill>
              </a:rPr>
              <a:t>A : Dit kadert in ‘vitaal belang’, dus als noodzakelijk is om leven te redden of gezondheid van een kind te beschermen, mag en moet zelfs doorgifte van noodzakelijke gegevens gebeuren aan hulpverleners</a:t>
            </a:r>
            <a:r>
              <a:rPr lang="nl-NL" dirty="0"/>
              <a:t>. </a:t>
            </a:r>
          </a:p>
        </p:txBody>
      </p:sp>
    </p:spTree>
    <p:extLst>
      <p:ext uri="{BB962C8B-B14F-4D97-AF65-F5344CB8AC3E}">
        <p14:creationId xmlns:p14="http://schemas.microsoft.com/office/powerpoint/2010/main" val="31275377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Vragen/Voorbeelden</a:t>
            </a:r>
          </a:p>
        </p:txBody>
      </p:sp>
      <p:sp useBgFill="1">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8"/>
            <a:ext cx="8229600" cy="3943348"/>
          </a:xfrm>
        </p:spPr>
        <p:txBody>
          <a:bodyPr>
            <a:normAutofit/>
          </a:bodyPr>
          <a:lstStyle/>
          <a:p>
            <a:pPr fontAlgn="base"/>
            <a:r>
              <a:rPr lang="nl-NL" dirty="0"/>
              <a:t>V : Mogen/kunnen geboortekaartjes opgehangen worden? </a:t>
            </a:r>
          </a:p>
          <a:p>
            <a:pPr fontAlgn="base"/>
            <a:r>
              <a:rPr lang="nl-NL" dirty="0">
                <a:solidFill>
                  <a:srgbClr val="FF0000"/>
                </a:solidFill>
              </a:rPr>
              <a:t>A : Op een geboortekaartje staat soms heel wat info (adres, telefoonnummers, namen familieleden ed.). Toestemming van ouders hiervoor is nodig. Best dus bij intakegesprek dit bespreken. Is sowieso in het verwerkingsregister op te nemen als het gebeurt. </a:t>
            </a:r>
          </a:p>
        </p:txBody>
      </p:sp>
    </p:spTree>
    <p:extLst>
      <p:ext uri="{BB962C8B-B14F-4D97-AF65-F5344CB8AC3E}">
        <p14:creationId xmlns:p14="http://schemas.microsoft.com/office/powerpoint/2010/main" val="6441125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Vragen/Voorbeelden</a:t>
            </a:r>
          </a:p>
        </p:txBody>
      </p:sp>
      <p:sp useBgFill="1">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8"/>
            <a:ext cx="8229600" cy="3943348"/>
          </a:xfrm>
        </p:spPr>
        <p:txBody>
          <a:bodyPr>
            <a:normAutofit/>
          </a:bodyPr>
          <a:lstStyle/>
          <a:p>
            <a:pPr fontAlgn="base"/>
            <a:r>
              <a:rPr lang="nl-NL" dirty="0"/>
              <a:t>V : Kan sollicitatiebrief van kandidaat werknemer doorgemaild worden aan collega-organisator? </a:t>
            </a:r>
          </a:p>
          <a:p>
            <a:pPr fontAlgn="base"/>
            <a:r>
              <a:rPr lang="nl-NL" dirty="0">
                <a:solidFill>
                  <a:srgbClr val="FF0000"/>
                </a:solidFill>
              </a:rPr>
              <a:t>A : Hiervoor dient minstens contact genomen te worden met betrokken persoon en toestemming gevraagd worden (niet zomaar gegevens uitwisselen zonder toestemming).</a:t>
            </a:r>
            <a:endParaRPr lang="nl-NL" b="0" i="0" dirty="0">
              <a:solidFill>
                <a:srgbClr val="FF0000"/>
              </a:solidFill>
              <a:effectLst/>
            </a:endParaRPr>
          </a:p>
        </p:txBody>
      </p:sp>
    </p:spTree>
    <p:extLst>
      <p:ext uri="{BB962C8B-B14F-4D97-AF65-F5344CB8AC3E}">
        <p14:creationId xmlns:p14="http://schemas.microsoft.com/office/powerpoint/2010/main" val="35216649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Vragen/Voorbeelden</a:t>
            </a:r>
          </a:p>
        </p:txBody>
      </p:sp>
      <p:sp useBgFill="1">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8"/>
            <a:ext cx="8229600" cy="3943348"/>
          </a:xfrm>
        </p:spPr>
        <p:txBody>
          <a:bodyPr>
            <a:normAutofit/>
          </a:bodyPr>
          <a:lstStyle/>
          <a:p>
            <a:pPr fontAlgn="base"/>
            <a:r>
              <a:rPr lang="nl-NL" dirty="0"/>
              <a:t>V : Wat als ouder via sociale media klacht uit over opvang? </a:t>
            </a:r>
          </a:p>
          <a:p>
            <a:pPr fontAlgn="base"/>
            <a:r>
              <a:rPr lang="nl-NL" dirty="0">
                <a:solidFill>
                  <a:srgbClr val="FF0000"/>
                </a:solidFill>
              </a:rPr>
              <a:t>A : Hier verandert de AVG niets aan. Als die klacht geen persoonsgegevens bevat, is er geen link met de privacyregels. Als die klacht wel personen en hun gegevens benoemt, kan je hierop reageren en vragen dit te verwijderen </a:t>
            </a:r>
            <a:r>
              <a:rPr lang="nl-NL" dirty="0" err="1">
                <a:solidFill>
                  <a:srgbClr val="FF0000"/>
                </a:solidFill>
              </a:rPr>
              <a:t>obv</a:t>
            </a:r>
            <a:r>
              <a:rPr lang="nl-NL" dirty="0">
                <a:solidFill>
                  <a:srgbClr val="FF0000"/>
                </a:solidFill>
              </a:rPr>
              <a:t> de regelgeving. Los van de privacyregelgeving, als de klachten zwaar zijn en volledig uit de lucht gegrepen met bedoeling om de opvang zwart te maken, bekijk je best met een advocaat de mogelijkheid om klacht in te dienen wegens laster en eerroof.</a:t>
            </a:r>
          </a:p>
        </p:txBody>
      </p:sp>
    </p:spTree>
    <p:extLst>
      <p:ext uri="{BB962C8B-B14F-4D97-AF65-F5344CB8AC3E}">
        <p14:creationId xmlns:p14="http://schemas.microsoft.com/office/powerpoint/2010/main" val="2230537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225325"/>
            <a:ext cx="8229600" cy="507730"/>
          </a:xfrm>
        </p:spPr>
        <p:txBody>
          <a:bodyPr/>
          <a:lstStyle/>
          <a:p>
            <a:r>
              <a:rPr lang="nl-BE" dirty="0"/>
              <a:t>Ronde van Vlaanderen</a:t>
            </a:r>
          </a:p>
        </p:txBody>
      </p:sp>
      <p:sp>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733055"/>
            <a:ext cx="8229600" cy="3931255"/>
          </a:xfrm>
        </p:spPr>
        <p:txBody>
          <a:bodyPr>
            <a:normAutofit/>
          </a:bodyPr>
          <a:lstStyle/>
          <a:p>
            <a:pPr marL="0" indent="0">
              <a:buNone/>
            </a:pPr>
            <a:r>
              <a:rPr lang="nl-BE" dirty="0">
                <a:solidFill>
                  <a:schemeClr val="tx1"/>
                </a:solidFill>
              </a:rPr>
              <a:t>Samenwerking om platform aan te bieden aan de </a:t>
            </a:r>
            <a:r>
              <a:rPr lang="nl-BE" u="sng" dirty="0">
                <a:solidFill>
                  <a:schemeClr val="tx1"/>
                </a:solidFill>
              </a:rPr>
              <a:t>hele</a:t>
            </a:r>
            <a:r>
              <a:rPr lang="nl-BE" dirty="0">
                <a:solidFill>
                  <a:schemeClr val="tx1"/>
                </a:solidFill>
              </a:rPr>
              <a:t> sector kinderopvang</a:t>
            </a:r>
          </a:p>
          <a:p>
            <a:pPr marL="0" indent="0">
              <a:buNone/>
            </a:pPr>
            <a:endParaRPr lang="nl-BE" dirty="0">
              <a:solidFill>
                <a:schemeClr val="tx1"/>
              </a:solidFill>
            </a:endParaRPr>
          </a:p>
          <a:p>
            <a:pPr marL="444500" lvl="1">
              <a:buFont typeface="Arial" panose="020B0604020202020204" pitchFamily="34" charset="0"/>
              <a:buChar char="•"/>
            </a:pPr>
            <a:r>
              <a:rPr lang="nl-BE" dirty="0"/>
              <a:t>Dinsdag 13-03 VM VAC Leuven – 80 personen (volzet) </a:t>
            </a:r>
          </a:p>
          <a:p>
            <a:pPr marL="444500" lvl="1">
              <a:buFont typeface="Arial" panose="020B0604020202020204" pitchFamily="34" charset="0"/>
              <a:buChar char="•"/>
            </a:pPr>
            <a:r>
              <a:rPr lang="nl-BE" dirty="0"/>
              <a:t>Zaterdag 17-03 VM – Brussel K&amp;G – momenteel 60 personen</a:t>
            </a:r>
          </a:p>
          <a:p>
            <a:pPr marL="444500" lvl="1">
              <a:buFont typeface="Arial" panose="020B0604020202020204" pitchFamily="34" charset="0"/>
              <a:buChar char="•"/>
            </a:pPr>
            <a:r>
              <a:rPr lang="nl-BE" dirty="0"/>
              <a:t>Dinsdag 20-03 VM PA K&amp;G Hasselt – 60 personen (volzet) </a:t>
            </a:r>
          </a:p>
          <a:p>
            <a:pPr marL="444500" lvl="1">
              <a:buFont typeface="Arial" panose="020B0604020202020204" pitchFamily="34" charset="0"/>
              <a:buChar char="•"/>
            </a:pPr>
            <a:r>
              <a:rPr lang="nl-BE" dirty="0"/>
              <a:t>Vrijdag 23-03 VM VAC Brugge  -70 deelnemers (volzet) </a:t>
            </a:r>
          </a:p>
          <a:p>
            <a:pPr marL="444500" lvl="1">
              <a:buFont typeface="Arial" panose="020B0604020202020204" pitchFamily="34" charset="0"/>
              <a:buChar char="•"/>
            </a:pPr>
            <a:r>
              <a:rPr lang="nl-BE" dirty="0"/>
              <a:t>Maandag 26-03 NM VAC Antwerpen  - 54 deelnemers (volzet) </a:t>
            </a:r>
          </a:p>
          <a:p>
            <a:pPr marL="444500" lvl="1">
              <a:buFont typeface="Arial" panose="020B0604020202020204" pitchFamily="34" charset="0"/>
              <a:buChar char="•"/>
            </a:pPr>
            <a:r>
              <a:rPr lang="nl-BE" dirty="0"/>
              <a:t>Vrijdag 30-03 VM - Brussel K&amp;G  - 65 deelnemers (volzet) </a:t>
            </a:r>
          </a:p>
          <a:p>
            <a:pPr marL="444500" lvl="1">
              <a:buFont typeface="Arial" panose="020B0604020202020204" pitchFamily="34" charset="0"/>
              <a:buChar char="•"/>
            </a:pPr>
            <a:r>
              <a:rPr lang="nl-BE" dirty="0"/>
              <a:t>Vrijdag 06-04 VM OVL Gent  - 180 deelnemers</a:t>
            </a:r>
          </a:p>
        </p:txBody>
      </p:sp>
    </p:spTree>
    <p:extLst>
      <p:ext uri="{BB962C8B-B14F-4D97-AF65-F5344CB8AC3E}">
        <p14:creationId xmlns:p14="http://schemas.microsoft.com/office/powerpoint/2010/main" val="39056186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Vragen/Voorbeelden</a:t>
            </a:r>
          </a:p>
        </p:txBody>
      </p:sp>
      <p:sp useBgFill="1">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8"/>
            <a:ext cx="8229600" cy="3943348"/>
          </a:xfrm>
        </p:spPr>
        <p:txBody>
          <a:bodyPr>
            <a:normAutofit/>
          </a:bodyPr>
          <a:lstStyle/>
          <a:p>
            <a:pPr fontAlgn="base"/>
            <a:r>
              <a:rPr lang="nl-NL" dirty="0"/>
              <a:t>V : Wat als ouders zelf foto’s nemen? </a:t>
            </a:r>
          </a:p>
          <a:p>
            <a:pPr fontAlgn="base"/>
            <a:r>
              <a:rPr lang="nl-NL" dirty="0">
                <a:solidFill>
                  <a:srgbClr val="FF0000"/>
                </a:solidFill>
              </a:rPr>
              <a:t>A : Best hierover duidelijk info in beleid in HHR opnemen of dit binnen je opvang kan of niet, gewone regels </a:t>
            </a:r>
            <a:r>
              <a:rPr lang="nl-NL" dirty="0" err="1">
                <a:solidFill>
                  <a:srgbClr val="FF0000"/>
                </a:solidFill>
              </a:rPr>
              <a:t>mbt</a:t>
            </a:r>
            <a:r>
              <a:rPr lang="nl-NL" dirty="0">
                <a:solidFill>
                  <a:srgbClr val="FF0000"/>
                </a:solidFill>
              </a:rPr>
              <a:t> gerichte en niet gerichte beelden zijn hier ook van toepassing. Als je ziet dat ouders gerichte foto’s nemen van andere kinderen, mag je hen vragen deze te verwijderen en uitleggen waarom als je beleid voorziet dat dit niet mag. Als je dit wel zou toelaten als principe, moet je dit ook op het toestemmingsformulier voorzien. Dus als in dat geval een ouder een foto trekt van een ander kind waarvoor geen toestemming is, moet je vragen dit te verwijderen.  </a:t>
            </a:r>
            <a:endParaRPr lang="nl-NL" b="0" i="0" dirty="0">
              <a:solidFill>
                <a:srgbClr val="FF0000"/>
              </a:solidFill>
              <a:effectLst/>
            </a:endParaRPr>
          </a:p>
        </p:txBody>
      </p:sp>
    </p:spTree>
    <p:extLst>
      <p:ext uri="{BB962C8B-B14F-4D97-AF65-F5344CB8AC3E}">
        <p14:creationId xmlns:p14="http://schemas.microsoft.com/office/powerpoint/2010/main" val="17894826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Vragen/Voorbeelden</a:t>
            </a:r>
          </a:p>
        </p:txBody>
      </p:sp>
      <p:sp useBgFill="1">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8"/>
            <a:ext cx="8229600" cy="3943348"/>
          </a:xfrm>
        </p:spPr>
        <p:txBody>
          <a:bodyPr>
            <a:normAutofit/>
          </a:bodyPr>
          <a:lstStyle/>
          <a:p>
            <a:pPr fontAlgn="base"/>
            <a:r>
              <a:rPr lang="nl-NL" dirty="0"/>
              <a:t>V: In een inspectieverslag worden vaak persoonsgegevens opgenomen. In welke mate worden die verspreid? </a:t>
            </a:r>
          </a:p>
          <a:p>
            <a:pPr fontAlgn="base"/>
            <a:r>
              <a:rPr lang="nl-NL" dirty="0">
                <a:solidFill>
                  <a:srgbClr val="FF0000"/>
                </a:solidFill>
              </a:rPr>
              <a:t>A : Standaard worden verslagen alleen bezorgd aan de betrokken organisator en Kind en Gezin. Dit is regelgevend voorzien. Aan derden worden ze alleen doorgestuurd als die een vraag hierom stellen op basis van de regelgeving m.b.t. de openbaarheid van bestuur. Indien dit het geval is, worden persoonsgegevens geanonimiseerd (door met zwart af te dekken). Voor vragen hierover best zich te wenden tot Zorginspectie.</a:t>
            </a:r>
          </a:p>
          <a:p>
            <a:pPr marL="0" indent="0" fontAlgn="base">
              <a:buNone/>
            </a:pPr>
            <a:endParaRPr lang="nl-NL" b="0" i="0" dirty="0">
              <a:solidFill>
                <a:srgbClr val="FF0000"/>
              </a:solidFill>
              <a:effectLst/>
            </a:endParaRPr>
          </a:p>
        </p:txBody>
      </p:sp>
    </p:spTree>
    <p:extLst>
      <p:ext uri="{BB962C8B-B14F-4D97-AF65-F5344CB8AC3E}">
        <p14:creationId xmlns:p14="http://schemas.microsoft.com/office/powerpoint/2010/main" val="31496009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Infobronnen </a:t>
            </a:r>
          </a:p>
        </p:txBody>
      </p:sp>
      <p:sp useBgFill="1">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8"/>
            <a:ext cx="8229600" cy="3943348"/>
          </a:xfrm>
        </p:spPr>
        <p:txBody>
          <a:bodyPr>
            <a:normAutofit/>
          </a:bodyPr>
          <a:lstStyle/>
          <a:p>
            <a:endParaRPr lang="nl-BE" dirty="0">
              <a:hlinkClick r:id="rId2"/>
            </a:endParaRPr>
          </a:p>
          <a:p>
            <a:r>
              <a:rPr lang="nl-BE" dirty="0">
                <a:hlinkClick r:id="rId2"/>
              </a:rPr>
              <a:t>www.kindengezin.be</a:t>
            </a:r>
            <a:br>
              <a:rPr lang="nl-BE" dirty="0">
                <a:hlinkClick r:id="rId2"/>
              </a:rPr>
            </a:br>
            <a:r>
              <a:rPr lang="nl-BE" sz="1600" dirty="0">
                <a:solidFill>
                  <a:schemeClr val="tx1"/>
                </a:solidFill>
                <a:hlinkClick r:id="rId3"/>
              </a:rPr>
              <a:t>https://www.kindengezin.be/kinderopvang/sector-babys-en-peuters/regelgeving-en-juridisch/privacy</a:t>
            </a:r>
            <a:endParaRPr lang="nl-BE" sz="1600" dirty="0">
              <a:solidFill>
                <a:schemeClr val="tx1"/>
              </a:solidFill>
            </a:endParaRPr>
          </a:p>
          <a:p>
            <a:endParaRPr lang="nl-BE" sz="1800" dirty="0">
              <a:hlinkClick r:id="rId2"/>
            </a:endParaRPr>
          </a:p>
          <a:p>
            <a:r>
              <a:rPr lang="nl-BE" dirty="0">
                <a:hlinkClick r:id="rId2"/>
              </a:rPr>
              <a:t>www.ikbeslis.be</a:t>
            </a:r>
            <a:endParaRPr lang="nl-BE" dirty="0"/>
          </a:p>
          <a:p>
            <a:endParaRPr lang="nl-BE" dirty="0">
              <a:hlinkClick r:id="rId4"/>
            </a:endParaRPr>
          </a:p>
          <a:p>
            <a:r>
              <a:rPr lang="nl-BE" dirty="0">
                <a:hlinkClick r:id="rId4"/>
              </a:rPr>
              <a:t>www.privacycommission.be</a:t>
            </a:r>
            <a:endParaRPr lang="nl-BE" dirty="0"/>
          </a:p>
          <a:p>
            <a:endParaRPr lang="nl-BE" dirty="0">
              <a:hlinkClick r:id="rId5"/>
            </a:endParaRPr>
          </a:p>
          <a:p>
            <a:r>
              <a:rPr lang="nl-BE" dirty="0">
                <a:hlinkClick r:id="rId5"/>
              </a:rPr>
              <a:t>www.cert.be</a:t>
            </a:r>
            <a:endParaRPr lang="nl-BE" dirty="0"/>
          </a:p>
          <a:p>
            <a:pPr marL="0" indent="0">
              <a:buNone/>
            </a:pPr>
            <a:endParaRPr lang="nl-BE" dirty="0"/>
          </a:p>
        </p:txBody>
      </p:sp>
    </p:spTree>
    <p:extLst>
      <p:ext uri="{BB962C8B-B14F-4D97-AF65-F5344CB8AC3E}">
        <p14:creationId xmlns:p14="http://schemas.microsoft.com/office/powerpoint/2010/main" val="34250800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6" name="Picture 4" descr="Image result for questions transparent background">
            <a:extLst>
              <a:ext uri="{FF2B5EF4-FFF2-40B4-BE49-F238E27FC236}">
                <a16:creationId xmlns:a16="http://schemas.microsoft.com/office/drawing/2014/main" id="{E92A74B7-D85A-4575-ACBA-E1175DD8D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3859" y="949842"/>
            <a:ext cx="3270808" cy="3733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536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p:txBody>
          <a:bodyPr/>
          <a:lstStyle/>
          <a:p>
            <a:r>
              <a:rPr lang="nl-BE" dirty="0"/>
              <a:t>Nieuwe EU-wind, geen orkaan !</a:t>
            </a:r>
          </a:p>
        </p:txBody>
      </p:sp>
      <p:sp>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p:txBody>
          <a:bodyPr>
            <a:normAutofit/>
          </a:bodyPr>
          <a:lstStyle/>
          <a:p>
            <a:r>
              <a:rPr lang="nl-BE" dirty="0">
                <a:solidFill>
                  <a:schemeClr val="tx1"/>
                </a:solidFill>
              </a:rPr>
              <a:t>Belgische privacywetgeving (WBP) bestond al sinds 8/12/92 </a:t>
            </a:r>
          </a:p>
          <a:p>
            <a:r>
              <a:rPr lang="nl-BE" dirty="0">
                <a:solidFill>
                  <a:schemeClr val="tx1"/>
                </a:solidFill>
              </a:rPr>
              <a:t>Kinderopvangregelgeving bevat verplichtingen om persoonsgegevens te verwerken</a:t>
            </a:r>
          </a:p>
          <a:p>
            <a:r>
              <a:rPr lang="nl-BE" dirty="0">
                <a:solidFill>
                  <a:schemeClr val="tx1"/>
                </a:solidFill>
              </a:rPr>
              <a:t>Indien je dit volgde, 70% in orde, maar..</a:t>
            </a:r>
          </a:p>
          <a:p>
            <a:r>
              <a:rPr lang="nl-BE" dirty="0">
                <a:solidFill>
                  <a:schemeClr val="tx1"/>
                </a:solidFill>
              </a:rPr>
              <a:t>Wees voorbereid dat je “gemotiveerd” kan antwoorden op vragen ouders, partners, andere overheden,..</a:t>
            </a:r>
          </a:p>
          <a:p>
            <a:r>
              <a:rPr lang="nl-BE" dirty="0">
                <a:solidFill>
                  <a:schemeClr val="tx1"/>
                </a:solidFill>
              </a:rPr>
              <a:t>Nieuwe Algemene Verordening Gegevensbescherming (geen omzetting nodig in Vlaamse regelgeving)</a:t>
            </a:r>
          </a:p>
          <a:p>
            <a:r>
              <a:rPr lang="nl-BE" dirty="0">
                <a:solidFill>
                  <a:schemeClr val="tx1"/>
                </a:solidFill>
              </a:rPr>
              <a:t>Verordening is 80% risicoafweging</a:t>
            </a:r>
          </a:p>
        </p:txBody>
      </p:sp>
    </p:spTree>
    <p:extLst>
      <p:ext uri="{BB962C8B-B14F-4D97-AF65-F5344CB8AC3E}">
        <p14:creationId xmlns:p14="http://schemas.microsoft.com/office/powerpoint/2010/main" val="70271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DOELSTELLING</a:t>
            </a:r>
          </a:p>
        </p:txBody>
      </p:sp>
      <p:sp>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8"/>
            <a:ext cx="8229600" cy="3943348"/>
          </a:xfrm>
        </p:spPr>
        <p:txBody>
          <a:bodyPr>
            <a:normAutofit fontScale="92500" lnSpcReduction="10000"/>
          </a:bodyPr>
          <a:lstStyle/>
          <a:p>
            <a:r>
              <a:rPr lang="nl-BE" dirty="0">
                <a:solidFill>
                  <a:schemeClr val="tx1"/>
                </a:solidFill>
              </a:rPr>
              <a:t>Sensibilisering</a:t>
            </a:r>
          </a:p>
          <a:p>
            <a:r>
              <a:rPr lang="nl-BE" dirty="0">
                <a:solidFill>
                  <a:schemeClr val="tx1"/>
                </a:solidFill>
              </a:rPr>
              <a:t>Elk organiserend bestuur is zelf verantwoordelijk als verantwoordelijke verwerking</a:t>
            </a:r>
          </a:p>
          <a:p>
            <a:pPr lvl="1"/>
            <a:r>
              <a:rPr lang="nl-BE" dirty="0">
                <a:solidFill>
                  <a:schemeClr val="tx1"/>
                </a:solidFill>
              </a:rPr>
              <a:t>Informeer je over mogelijk aanbod AVG van jouw koepel/belangenorganisatie/..</a:t>
            </a:r>
          </a:p>
          <a:p>
            <a:pPr lvl="1"/>
            <a:r>
              <a:rPr lang="nl-BE" dirty="0">
                <a:solidFill>
                  <a:schemeClr val="tx1"/>
                </a:solidFill>
              </a:rPr>
              <a:t>AVG is geen Vlaamse regelgeving..</a:t>
            </a:r>
          </a:p>
          <a:p>
            <a:pPr lvl="2"/>
            <a:r>
              <a:rPr lang="nl-BE" dirty="0">
                <a:solidFill>
                  <a:schemeClr val="tx1"/>
                </a:solidFill>
              </a:rPr>
              <a:t>..maar iedereen sensibiliseert zijn partners</a:t>
            </a:r>
          </a:p>
          <a:p>
            <a:pPr lvl="3"/>
            <a:r>
              <a:rPr lang="nl-BE" dirty="0">
                <a:solidFill>
                  <a:schemeClr val="tx1"/>
                </a:solidFill>
              </a:rPr>
              <a:t>Hier stopt het voor K&amp;G</a:t>
            </a:r>
          </a:p>
          <a:p>
            <a:r>
              <a:rPr lang="nl-BE" dirty="0">
                <a:solidFill>
                  <a:schemeClr val="tx1"/>
                </a:solidFill>
              </a:rPr>
              <a:t>Privacy moet attitude zijn en automatische reflex zodra je persoonsgegevens verwerkt</a:t>
            </a:r>
          </a:p>
          <a:p>
            <a:pPr lvl="1"/>
            <a:r>
              <a:rPr lang="nl-BE" dirty="0">
                <a:solidFill>
                  <a:schemeClr val="tx1"/>
                </a:solidFill>
              </a:rPr>
              <a:t>Voor sommigen deel van “kwaliteitshandboek”</a:t>
            </a:r>
          </a:p>
          <a:p>
            <a:r>
              <a:rPr lang="nl-BE" dirty="0">
                <a:solidFill>
                  <a:schemeClr val="tx1"/>
                </a:solidFill>
              </a:rPr>
              <a:t>Risicobeheer</a:t>
            </a:r>
          </a:p>
          <a:p>
            <a:pPr lvl="1"/>
            <a:r>
              <a:rPr lang="nl-BE" dirty="0">
                <a:solidFill>
                  <a:schemeClr val="tx1"/>
                </a:solidFill>
              </a:rPr>
              <a:t>Vragen/rechten van ouders, partners, verwerkers</a:t>
            </a:r>
          </a:p>
          <a:p>
            <a:pPr lvl="1"/>
            <a:r>
              <a:rPr lang="nl-BE" dirty="0">
                <a:solidFill>
                  <a:schemeClr val="tx1"/>
                </a:solidFill>
              </a:rPr>
              <a:t>Preventie</a:t>
            </a:r>
          </a:p>
          <a:p>
            <a:pPr lvl="1"/>
            <a:r>
              <a:rPr lang="nl-BE" dirty="0">
                <a:solidFill>
                  <a:schemeClr val="tx1"/>
                </a:solidFill>
              </a:rPr>
              <a:t>Wat bij </a:t>
            </a:r>
            <a:r>
              <a:rPr lang="nl-BE" dirty="0" err="1">
                <a:solidFill>
                  <a:schemeClr val="tx1"/>
                </a:solidFill>
              </a:rPr>
              <a:t>datalek</a:t>
            </a:r>
            <a:r>
              <a:rPr lang="nl-BE" dirty="0">
                <a:solidFill>
                  <a:schemeClr val="tx1"/>
                </a:solidFill>
              </a:rPr>
              <a:t> ? Reputatieschade, meldingsplicht</a:t>
            </a:r>
          </a:p>
        </p:txBody>
      </p:sp>
    </p:spTree>
    <p:extLst>
      <p:ext uri="{BB962C8B-B14F-4D97-AF65-F5344CB8AC3E}">
        <p14:creationId xmlns:p14="http://schemas.microsoft.com/office/powerpoint/2010/main" val="3133023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Context/Definities</a:t>
            </a:r>
          </a:p>
        </p:txBody>
      </p:sp>
      <p:sp>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8"/>
            <a:ext cx="8229600" cy="3943348"/>
          </a:xfrm>
        </p:spPr>
        <p:txBody>
          <a:bodyPr>
            <a:normAutofit lnSpcReduction="10000"/>
          </a:bodyPr>
          <a:lstStyle/>
          <a:p>
            <a:r>
              <a:rPr lang="nl-BE" dirty="0">
                <a:solidFill>
                  <a:schemeClr val="tx1"/>
                </a:solidFill>
              </a:rPr>
              <a:t>AVG toepasselijk op alle overheden, bedrijven, organisaties die persoonsgegevens verwerken</a:t>
            </a:r>
          </a:p>
          <a:p>
            <a:r>
              <a:rPr lang="nl-BE" u="sng" dirty="0">
                <a:solidFill>
                  <a:schemeClr val="tx1"/>
                </a:solidFill>
              </a:rPr>
              <a:t>Persoonsgegevens</a:t>
            </a:r>
            <a:r>
              <a:rPr lang="nl-BE" dirty="0">
                <a:solidFill>
                  <a:schemeClr val="tx1"/>
                </a:solidFill>
              </a:rPr>
              <a:t> zijn alle gegevens die betrekking hebben op een natuurlijk persoon die rechtstreeks of onrechtstreeks geïdentificeerd wordt of kan worden.</a:t>
            </a:r>
          </a:p>
          <a:p>
            <a:r>
              <a:rPr lang="nl-BE" u="sng" dirty="0">
                <a:solidFill>
                  <a:schemeClr val="tx1"/>
                </a:solidFill>
              </a:rPr>
              <a:t>Verwerking</a:t>
            </a:r>
            <a:r>
              <a:rPr lang="nl-BE" dirty="0">
                <a:solidFill>
                  <a:schemeClr val="tx1"/>
                </a:solidFill>
              </a:rPr>
              <a:t> persoonsgegevens gaat van verzamelen t.e.m. verwijderen</a:t>
            </a:r>
          </a:p>
          <a:p>
            <a:r>
              <a:rPr lang="nl-BE" u="sng" dirty="0">
                <a:solidFill>
                  <a:schemeClr val="tx1"/>
                </a:solidFill>
              </a:rPr>
              <a:t>Finaliteitsbeginsel</a:t>
            </a:r>
            <a:r>
              <a:rPr lang="nl-BE" dirty="0">
                <a:solidFill>
                  <a:schemeClr val="tx1"/>
                </a:solidFill>
              </a:rPr>
              <a:t>: persoonsgegevens enkel verwerken voor welbepaalde, gerechtvaardigde doeleinden.</a:t>
            </a:r>
          </a:p>
          <a:p>
            <a:r>
              <a:rPr lang="nl-BE" u="sng" dirty="0">
                <a:solidFill>
                  <a:schemeClr val="tx1"/>
                </a:solidFill>
              </a:rPr>
              <a:t>Verantwoordelijke verwerking </a:t>
            </a:r>
            <a:r>
              <a:rPr lang="nl-BE" dirty="0">
                <a:solidFill>
                  <a:schemeClr val="tx1"/>
                </a:solidFill>
              </a:rPr>
              <a:t>= organiserend bestuur</a:t>
            </a:r>
          </a:p>
          <a:p>
            <a:r>
              <a:rPr lang="nl-BE" u="sng" dirty="0">
                <a:solidFill>
                  <a:schemeClr val="tx1"/>
                </a:solidFill>
              </a:rPr>
              <a:t>Verwerker</a:t>
            </a:r>
            <a:r>
              <a:rPr lang="nl-BE" dirty="0">
                <a:solidFill>
                  <a:schemeClr val="tx1"/>
                </a:solidFill>
              </a:rPr>
              <a:t> = verwerking uitgeven voor zelfde finaliteit onder jouw contract/commando</a:t>
            </a:r>
          </a:p>
          <a:p>
            <a:pPr lvl="1"/>
            <a:r>
              <a:rPr lang="nl-BE" dirty="0">
                <a:solidFill>
                  <a:schemeClr val="tx1"/>
                </a:solidFill>
              </a:rPr>
              <a:t>IT – bedrijf,  sociaal secretariaat voor personeelsbeheer, boekhouding, ..</a:t>
            </a:r>
          </a:p>
        </p:txBody>
      </p:sp>
    </p:spTree>
    <p:extLst>
      <p:ext uri="{BB962C8B-B14F-4D97-AF65-F5344CB8AC3E}">
        <p14:creationId xmlns:p14="http://schemas.microsoft.com/office/powerpoint/2010/main" val="347463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1DE66-32F1-49CA-925E-3A97066B37E3}"/>
              </a:ext>
            </a:extLst>
          </p:cNvPr>
          <p:cNvSpPr>
            <a:spLocks noGrp="1"/>
          </p:cNvSpPr>
          <p:nvPr>
            <p:ph type="title"/>
          </p:nvPr>
        </p:nvSpPr>
        <p:spPr>
          <a:xfrm>
            <a:off x="457200" y="198262"/>
            <a:ext cx="8229600" cy="651846"/>
          </a:xfrm>
        </p:spPr>
        <p:txBody>
          <a:bodyPr/>
          <a:lstStyle/>
          <a:p>
            <a:r>
              <a:rPr lang="nl-BE" dirty="0"/>
              <a:t>Context/Informatieveiligheid &amp; Privacy</a:t>
            </a:r>
          </a:p>
        </p:txBody>
      </p:sp>
      <p:sp>
        <p:nvSpPr>
          <p:cNvPr id="3" name="Tijdelijke aanduiding voor inhoud 2">
            <a:extLst>
              <a:ext uri="{FF2B5EF4-FFF2-40B4-BE49-F238E27FC236}">
                <a16:creationId xmlns:a16="http://schemas.microsoft.com/office/drawing/2014/main" id="{5793861D-E115-4820-8810-93874B39D2AC}"/>
              </a:ext>
            </a:extLst>
          </p:cNvPr>
          <p:cNvSpPr>
            <a:spLocks noGrp="1"/>
          </p:cNvSpPr>
          <p:nvPr>
            <p:ph idx="1"/>
          </p:nvPr>
        </p:nvSpPr>
        <p:spPr>
          <a:xfrm>
            <a:off x="457200" y="850108"/>
            <a:ext cx="8229600" cy="3943348"/>
          </a:xfrm>
        </p:spPr>
        <p:txBody>
          <a:bodyPr>
            <a:normAutofit/>
          </a:bodyPr>
          <a:lstStyle/>
          <a:p>
            <a:r>
              <a:rPr lang="nl-BE" dirty="0">
                <a:solidFill>
                  <a:schemeClr val="tx1"/>
                </a:solidFill>
              </a:rPr>
              <a:t>Informatie - zowel digitaal als op papier - moet beveiligd worden tegen toegang voor onbevoegden, vernietiging of verlies</a:t>
            </a:r>
          </a:p>
          <a:p>
            <a:r>
              <a:rPr lang="nl-BE" dirty="0">
                <a:solidFill>
                  <a:schemeClr val="tx1"/>
                </a:solidFill>
              </a:rPr>
              <a:t>Iedereen werkt mee</a:t>
            </a:r>
          </a:p>
          <a:p>
            <a:r>
              <a:rPr lang="nl-BE" b="1" dirty="0">
                <a:solidFill>
                  <a:schemeClr val="tx1"/>
                </a:solidFill>
              </a:rPr>
              <a:t>Technische maatregelen</a:t>
            </a:r>
            <a:r>
              <a:rPr lang="nl-BE" dirty="0">
                <a:solidFill>
                  <a:schemeClr val="tx1"/>
                </a:solidFill>
              </a:rPr>
              <a:t>​</a:t>
            </a:r>
          </a:p>
          <a:p>
            <a:pPr lvl="1" fontAlgn="base"/>
            <a:r>
              <a:rPr lang="nl-BE" dirty="0">
                <a:solidFill>
                  <a:schemeClr val="tx1"/>
                </a:solidFill>
              </a:rPr>
              <a:t>Verhoging data-beveiliging en afscherming</a:t>
            </a:r>
            <a:r>
              <a:rPr lang="en-US" dirty="0">
                <a:solidFill>
                  <a:schemeClr val="tx1"/>
                </a:solidFill>
              </a:rPr>
              <a:t>​</a:t>
            </a:r>
          </a:p>
          <a:p>
            <a:pPr lvl="1" fontAlgn="base"/>
            <a:r>
              <a:rPr lang="nl-BE" dirty="0">
                <a:solidFill>
                  <a:schemeClr val="tx1"/>
                </a:solidFill>
              </a:rPr>
              <a:t>Zowel in Solution als in andere IT-pakketten</a:t>
            </a:r>
            <a:r>
              <a:rPr lang="en-US" dirty="0">
                <a:solidFill>
                  <a:schemeClr val="tx1"/>
                </a:solidFill>
              </a:rPr>
              <a:t>​</a:t>
            </a:r>
          </a:p>
          <a:p>
            <a:pPr fontAlgn="base"/>
            <a:r>
              <a:rPr lang="nl-BE" b="1" dirty="0">
                <a:solidFill>
                  <a:schemeClr val="tx1"/>
                </a:solidFill>
              </a:rPr>
              <a:t>Processen aanpassen / vernieuwen</a:t>
            </a:r>
            <a:r>
              <a:rPr lang="en-US" dirty="0">
                <a:solidFill>
                  <a:schemeClr val="tx1"/>
                </a:solidFill>
              </a:rPr>
              <a:t>​</a:t>
            </a:r>
          </a:p>
          <a:p>
            <a:pPr lvl="1" fontAlgn="base"/>
            <a:r>
              <a:rPr lang="nl-BE" dirty="0">
                <a:solidFill>
                  <a:schemeClr val="tx1"/>
                </a:solidFill>
              </a:rPr>
              <a:t>Vb.  Data minimalisatie</a:t>
            </a:r>
            <a:endParaRPr lang="en-US" dirty="0">
              <a:solidFill>
                <a:schemeClr val="tx1"/>
              </a:solidFill>
            </a:endParaRPr>
          </a:p>
          <a:p>
            <a:pPr fontAlgn="base"/>
            <a:r>
              <a:rPr lang="nl-BE" b="1" dirty="0">
                <a:solidFill>
                  <a:schemeClr val="tx1"/>
                </a:solidFill>
              </a:rPr>
              <a:t>Organisatorische maatregelen</a:t>
            </a:r>
            <a:r>
              <a:rPr lang="en-US" dirty="0">
                <a:solidFill>
                  <a:schemeClr val="tx1"/>
                </a:solidFill>
              </a:rPr>
              <a:t>​</a:t>
            </a:r>
          </a:p>
          <a:p>
            <a:pPr lvl="1" fontAlgn="base"/>
            <a:r>
              <a:rPr lang="nl-BE" dirty="0">
                <a:solidFill>
                  <a:schemeClr val="tx1"/>
                </a:solidFill>
              </a:rPr>
              <a:t>Communicatie &amp; bewustmaking</a:t>
            </a:r>
            <a:r>
              <a:rPr lang="en-US" dirty="0">
                <a:solidFill>
                  <a:schemeClr val="tx1"/>
                </a:solidFill>
              </a:rPr>
              <a:t>​</a:t>
            </a:r>
          </a:p>
          <a:p>
            <a:pPr lvl="1" fontAlgn="base"/>
            <a:r>
              <a:rPr lang="nl-BE" dirty="0">
                <a:solidFill>
                  <a:schemeClr val="tx1"/>
                </a:solidFill>
              </a:rPr>
              <a:t>Fysieke maatregelen (</a:t>
            </a:r>
            <a:r>
              <a:rPr lang="nl-BE" dirty="0" err="1">
                <a:solidFill>
                  <a:schemeClr val="tx1"/>
                </a:solidFill>
              </a:rPr>
              <a:t>locken</a:t>
            </a:r>
            <a:r>
              <a:rPr lang="nl-BE" dirty="0">
                <a:solidFill>
                  <a:schemeClr val="tx1"/>
                </a:solidFill>
              </a:rPr>
              <a:t> PC, GSM, …)</a:t>
            </a:r>
            <a:r>
              <a:rPr lang="en-US" dirty="0">
                <a:solidFill>
                  <a:schemeClr val="tx1"/>
                </a:solidFill>
              </a:rPr>
              <a:t>​</a:t>
            </a:r>
          </a:p>
          <a:p>
            <a:pPr lvl="1" fontAlgn="base"/>
            <a:r>
              <a:rPr lang="nl-BE" dirty="0">
                <a:solidFill>
                  <a:schemeClr val="tx1"/>
                </a:solidFill>
              </a:rPr>
              <a:t>Opvolging &amp; Monitoring</a:t>
            </a:r>
            <a:r>
              <a:rPr lang="en-US" dirty="0">
                <a:solidFill>
                  <a:schemeClr val="tx1"/>
                </a:solidFill>
              </a:rPr>
              <a:t>​</a:t>
            </a:r>
          </a:p>
        </p:txBody>
      </p:sp>
    </p:spTree>
    <p:extLst>
      <p:ext uri="{BB962C8B-B14F-4D97-AF65-F5344CB8AC3E}">
        <p14:creationId xmlns:p14="http://schemas.microsoft.com/office/powerpoint/2010/main" val="139338007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IN368_GROEIPAKKET PPT TEMPLATE02.pptx [Alleen-lezen]" id="{E5E5EB2E-11C0-4AC0-BD96-6113E95C3915}" vid="{34555470-6858-4AB7-AE83-2FA487DEF639}"/>
    </a:ext>
  </a:extLst>
</a:theme>
</file>

<file path=ppt/theme/theme2.xml><?xml version="1.0" encoding="utf-8"?>
<a:theme xmlns:a="http://schemas.openxmlformats.org/drawingml/2006/main" name="Groeipakket">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roeipakket" id="{6C4DAD43-7836-4F36-B162-7B6B9D761168}" vid="{D125E756-FA38-476C-8533-BE2A05606895}"/>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e64b460b-eded-41ea-9931-f390a1131cdb">1WVG-1162-72</_dlc_DocId>
    <_dlc_DocIdUrl xmlns="e64b460b-eded-41ea-9931-f390a1131cdb">
      <Url>http://teamwvg.vlaanderen.be/departement/werkgroepen/E-Beleid/_layouts/DocIdRedir.aspx?ID=1WVG-1162-72</Url>
      <Description>1WVG-1162-72</Description>
    </_dlc_DocIdUrl>
    <Auteur_indiener xmlns="02283c03-4623-4545-825f-065b937a43f8">
      <UserInfo>
        <DisplayName>ALFA\saaab941</DisplayName>
        <AccountId>3974</AccountId>
        <AccountType/>
      </UserInfo>
    </Auteur_indiener>
    <Entiteit xmlns="02283c03-4623-4545-825f-065b937a43f8">Kind en Gezin</Entiteit>
    <Datum_x0020_vergadering xmlns="02283c03-4623-4545-825f-065b937a43f8">2017-11-07T23:00:00+00:00</Datum_x0020_vergadering>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0378418299E97946ABDF17BEC786BB0A" ma:contentTypeVersion="3" ma:contentTypeDescription="Een nieuw document maken." ma:contentTypeScope="" ma:versionID="75a2a52b4a7ab1cacf24444f1e88e15d">
  <xsd:schema xmlns:xsd="http://www.w3.org/2001/XMLSchema" xmlns:xs="http://www.w3.org/2001/XMLSchema" xmlns:p="http://schemas.microsoft.com/office/2006/metadata/properties" xmlns:ns2="e64b460b-eded-41ea-9931-f390a1131cdb" xmlns:ns3="02283c03-4623-4545-825f-065b937a43f8" targetNamespace="http://schemas.microsoft.com/office/2006/metadata/properties" ma:root="true" ma:fieldsID="b5fe34cdead5e58e22e81440a4cbc287" ns2:_="" ns3:_="">
    <xsd:import namespace="e64b460b-eded-41ea-9931-f390a1131cdb"/>
    <xsd:import namespace="02283c03-4623-4545-825f-065b937a43f8"/>
    <xsd:element name="properties">
      <xsd:complexType>
        <xsd:sequence>
          <xsd:element name="documentManagement">
            <xsd:complexType>
              <xsd:all>
                <xsd:element ref="ns2:_dlc_DocId" minOccurs="0"/>
                <xsd:element ref="ns2:_dlc_DocIdUrl" minOccurs="0"/>
                <xsd:element ref="ns2:_dlc_DocIdPersistId"/>
                <xsd:element ref="ns3:Datum_x0020_vergadering"/>
                <xsd:element ref="ns3:Entiteit" minOccurs="0"/>
                <xsd:element ref="ns3:Auteur_indie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4b460b-eded-41ea-9931-f390a1131cdb"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2283c03-4623-4545-825f-065b937a43f8" elementFormDefault="qualified">
    <xsd:import namespace="http://schemas.microsoft.com/office/2006/documentManagement/types"/>
    <xsd:import namespace="http://schemas.microsoft.com/office/infopath/2007/PartnerControls"/>
    <xsd:element name="Datum_x0020_vergadering" ma:index="11" ma:displayName="Datum vergadering" ma:format="DateOnly" ma:internalName="Datum_x0020_vergadering">
      <xsd:simpleType>
        <xsd:restriction base="dms:DateTime"/>
      </xsd:simpleType>
    </xsd:element>
    <xsd:element name="Entiteit" ma:index="12" nillable="true" ma:displayName="Entiteit" ma:default="Departement WVG" ma:format="Dropdown" ma:internalName="Entiteit">
      <xsd:simpleType>
        <xsd:restriction base="dms:Choice">
          <xsd:enumeration value="Departement WVG"/>
          <xsd:enumeration value="Kind en Gezin"/>
          <xsd:enumeration value="Jongerenwelzijn"/>
          <xsd:enumeration value="VAZG"/>
          <xsd:enumeration value="Informatie Vlaanderen"/>
          <xsd:enumeration value="VAPH"/>
        </xsd:restriction>
      </xsd:simpleType>
    </xsd:element>
    <xsd:element name="Auteur_indiener" ma:index="13" ma:displayName="Auteur_indiener" ma:list="UserInfo" ma:SearchPeopleOnly="false" ma:SharePointGroup="0" ma:internalName="Auteur_indiener" ma:showField="Titl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8F14D5-E67B-4131-B60E-114A1F145DEC}">
  <ds:schemaRefs>
    <ds:schemaRef ds:uri="http://schemas.microsoft.com/sharepoint/v3/contenttype/forms"/>
  </ds:schemaRefs>
</ds:datastoreItem>
</file>

<file path=customXml/itemProps2.xml><?xml version="1.0" encoding="utf-8"?>
<ds:datastoreItem xmlns:ds="http://schemas.openxmlformats.org/officeDocument/2006/customXml" ds:itemID="{1918B8DA-59D7-4207-B9CA-FD1320CA4B93}">
  <ds:schemaRefs>
    <ds:schemaRef ds:uri="http://schemas.microsoft.com/office/2006/metadata/properties"/>
    <ds:schemaRef ds:uri="http://schemas.microsoft.com/office/infopath/2007/PartnerControls"/>
    <ds:schemaRef ds:uri="e64b460b-eded-41ea-9931-f390a1131cdb"/>
    <ds:schemaRef ds:uri="02283c03-4623-4545-825f-065b937a43f8"/>
  </ds:schemaRefs>
</ds:datastoreItem>
</file>

<file path=customXml/itemProps3.xml><?xml version="1.0" encoding="utf-8"?>
<ds:datastoreItem xmlns:ds="http://schemas.openxmlformats.org/officeDocument/2006/customXml" ds:itemID="{6DEE7445-3B50-424B-B38E-54FFB1D1BA47}">
  <ds:schemaRefs>
    <ds:schemaRef ds:uri="http://schemas.microsoft.com/sharepoint/events"/>
  </ds:schemaRefs>
</ds:datastoreItem>
</file>

<file path=customXml/itemProps4.xml><?xml version="1.0" encoding="utf-8"?>
<ds:datastoreItem xmlns:ds="http://schemas.openxmlformats.org/officeDocument/2006/customXml" ds:itemID="{E6B2AC93-0E34-4915-A2B2-52530E82D0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4b460b-eded-41ea-9931-f390a1131cdb"/>
    <ds:schemaRef ds:uri="02283c03-4623-4545-825f-065b937a43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7545</TotalTime>
  <Words>2760</Words>
  <Application>Microsoft Office PowerPoint</Application>
  <PresentationFormat>Diavoorstelling (16:9)</PresentationFormat>
  <Paragraphs>380</Paragraphs>
  <Slides>53</Slides>
  <Notes>17</Notes>
  <HiddenSlides>0</HiddenSlides>
  <MMClips>0</MMClips>
  <ScaleCrop>false</ScaleCrop>
  <HeadingPairs>
    <vt:vector size="8" baseType="variant">
      <vt:variant>
        <vt:lpstr>Gebruikte lettertypen</vt:lpstr>
      </vt:variant>
      <vt:variant>
        <vt:i4>6</vt:i4>
      </vt:variant>
      <vt:variant>
        <vt:lpstr>Thema</vt:lpstr>
      </vt:variant>
      <vt:variant>
        <vt:i4>2</vt:i4>
      </vt:variant>
      <vt:variant>
        <vt:lpstr>Ingesloten OLE-bronprogramma's</vt:lpstr>
      </vt:variant>
      <vt:variant>
        <vt:i4>1</vt:i4>
      </vt:variant>
      <vt:variant>
        <vt:lpstr>Diatitels</vt:lpstr>
      </vt:variant>
      <vt:variant>
        <vt:i4>53</vt:i4>
      </vt:variant>
    </vt:vector>
  </HeadingPairs>
  <TitlesOfParts>
    <vt:vector size="62" baseType="lpstr">
      <vt:lpstr>Arial</vt:lpstr>
      <vt:lpstr>Calibri</vt:lpstr>
      <vt:lpstr>Flanders Art Sans</vt:lpstr>
      <vt:lpstr>Flanders Art Sans Light</vt:lpstr>
      <vt:lpstr>Flanders Art Serif Light</vt:lpstr>
      <vt:lpstr>Wingdings</vt:lpstr>
      <vt:lpstr>Kantoorthema</vt:lpstr>
      <vt:lpstr>Groeipakket</vt:lpstr>
      <vt:lpstr>Acrobat Document</vt:lpstr>
      <vt:lpstr>PowerPoint-presentatie</vt:lpstr>
      <vt:lpstr>Inhoud/Opbouw presentatie AVG in de kinderopvang</vt:lpstr>
      <vt:lpstr>Wie zijn we ?</vt:lpstr>
      <vt:lpstr>Wie zijn we ?</vt:lpstr>
      <vt:lpstr>Ronde van Vlaanderen</vt:lpstr>
      <vt:lpstr>Nieuwe EU-wind, geen orkaan !</vt:lpstr>
      <vt:lpstr>DOELSTELLING</vt:lpstr>
      <vt:lpstr>Context/Definities</vt:lpstr>
      <vt:lpstr>Context/Informatieveiligheid &amp; Privacy</vt:lpstr>
      <vt:lpstr>Principes AVG</vt:lpstr>
      <vt:lpstr>Hoe ziet de burger/ouder de AVG ?</vt:lpstr>
      <vt:lpstr>Instrumenten/documenten - minimum</vt:lpstr>
      <vt:lpstr>Instrumenten – 1. Verwerkingsregister</vt:lpstr>
      <vt:lpstr>Instrumenten – 2. Privacyverklaring t.a.v. ouders</vt:lpstr>
      <vt:lpstr>Instrumenten – 3. Meldingsplicht inbreuken</vt:lpstr>
      <vt:lpstr>Instrumenten – 4. verwerkersovereenkomst</vt:lpstr>
      <vt:lpstr>Belangrijke begrippen AVG</vt:lpstr>
      <vt:lpstr>Belangrijke begrippen  – Expliciete Toestemming van ouders </vt:lpstr>
      <vt:lpstr>Belangrijke begrippen  – expliciete toestemming van ouders </vt:lpstr>
      <vt:lpstr>Belangrijke begrippen  – expliciete toestemming van ouders</vt:lpstr>
      <vt:lpstr>Belangrijke begrippen – expliciete toestemming van ouders</vt:lpstr>
      <vt:lpstr>Belangrijke begrippen - Handhaving</vt:lpstr>
      <vt:lpstr>Belangrijke begrippen  – Rechten van personen</vt:lpstr>
      <vt:lpstr>Belangrijke begrippen – gevoelige gegevens</vt:lpstr>
      <vt:lpstr>Hoe pakken we het aan ?</vt:lpstr>
      <vt:lpstr>Vragen/voorbeelden</vt:lpstr>
      <vt:lpstr>Vragen/voorbeelden</vt:lpstr>
      <vt:lpstr>Vragen/voorbeelden</vt:lpstr>
      <vt:lpstr>Vragen/Voorbeelden</vt:lpstr>
      <vt:lpstr>Vragen/Voorbeelden</vt:lpstr>
      <vt:lpstr>Vragen/Voorbeelden</vt:lpstr>
      <vt:lpstr>Vragen/voorbeelden</vt:lpstr>
      <vt:lpstr>Vragen/Voorbeelden</vt:lpstr>
      <vt:lpstr>Vragen/Voorbeelden</vt:lpstr>
      <vt:lpstr>Vragen/Voorbeelden</vt:lpstr>
      <vt:lpstr>Vragen/Voorbeelden</vt:lpstr>
      <vt:lpstr>Vragen/Voorbeelden</vt:lpstr>
      <vt:lpstr>Vragen/Voorbeelden</vt:lpstr>
      <vt:lpstr>Vragen/Voorbeelden</vt:lpstr>
      <vt:lpstr>Vragen/Voorbeelden</vt:lpstr>
      <vt:lpstr>Vragen/Voorbeelden</vt:lpstr>
      <vt:lpstr>Vragen/Voorbeelden</vt:lpstr>
      <vt:lpstr>Vragen/Voorbeelden</vt:lpstr>
      <vt:lpstr>Vragen/Voorbeelden</vt:lpstr>
      <vt:lpstr>Vragen/Voorbeelden</vt:lpstr>
      <vt:lpstr>Vragen/Voorbeelden</vt:lpstr>
      <vt:lpstr>Vragen/Voorbeelden</vt:lpstr>
      <vt:lpstr>Vragen/Voorbeelden</vt:lpstr>
      <vt:lpstr>Vragen/Voorbeelden</vt:lpstr>
      <vt:lpstr>Vragen/Voorbeelden</vt:lpstr>
      <vt:lpstr>Vragen/Voorbeelden</vt:lpstr>
      <vt:lpstr>Infobronnen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Christel Massa</dc:creator>
  <cp:lastModifiedBy>Johan Behets</cp:lastModifiedBy>
  <cp:revision>342</cp:revision>
  <cp:lastPrinted>2018-03-09T08:42:49Z</cp:lastPrinted>
  <dcterms:modified xsi:type="dcterms:W3CDTF">2018-04-03T10:11:06Z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0x0101000378418299E97946ABDF17BEC786BB0A</vt:lpwstr>
  </property>
  <property fmtid="{D5CDD505-2E9C-101B-9397-08002B2CF9AE}" pid="3" name="_dlc_DocIdItemGuid">
    <vt:lpwstr>8df55568-af7d-47e6-b44e-7758ccbd1152</vt:lpwstr>
  </property>
  <property fmtid="{D5CDD505-2E9C-101B-9397-08002B2CF9AE}" pid="4" name="KGTrefwoord">
    <vt:lpwstr>1224;#Roadshow|7946c8ae-41d2-4f31-8482-6236f5116dce;#1013;#groeipakket|982b5340-99a2-4f63-a4a2-6f4020afcce3;#363;#personeel|ca091819-55da-4ac2-9ea8-30804e8c0e81;#1172;#2017|5d8ca951-aed4-4991-9323-7bdbbb8228ba;#499;#Kind en Gezin|fb8933ff-a25e-4940-869e-e</vt:lpwstr>
  </property>
  <property fmtid="{D5CDD505-2E9C-101B-9397-08002B2CF9AE}" pid="5" name="SharedWithUsers">
    <vt:lpwstr>26;#Leo Van Loo;#119;#Charlotte Reilhof;#21;#Christel Massa;#150;#Linn Mares;#667;#Sven Evrard;#264;#Guy Geerens;#282;#Rita Steyaert;#109;#Frank Van Swalm;#165;#Joris meganck;#796;#Tineke Bijl;#734;#Elke David;#1113;#Machteld Eeckhout;#134;#Marinelle Sunn</vt:lpwstr>
  </property>
</Properties>
</file>