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04" r:id="rId2"/>
  </p:sldMasterIdLst>
  <p:sldIdLst>
    <p:sldId id="256" r:id="rId3"/>
    <p:sldId id="267" r:id="rId4"/>
    <p:sldId id="266" r:id="rId5"/>
    <p:sldId id="278" r:id="rId6"/>
    <p:sldId id="277" r:id="rId7"/>
    <p:sldId id="263" r:id="rId8"/>
    <p:sldId id="272" r:id="rId9"/>
    <p:sldId id="274" r:id="rId10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customXml" Target="../customXml/item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491A03-E83B-448E-AD38-3FF3412FAF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F5620F2-55A9-44F7-A70B-B48AEA63FE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FE24294-0DE3-4518-B36B-221AD97C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6A7D8-C049-4ABD-8F60-803BCB0962E1}" type="datetimeFigureOut">
              <a:rPr lang="nl-BE" smtClean="0"/>
              <a:t>17/07/2019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7AA6804-96BD-477F-944B-57CF80083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4103526-CE67-4464-B671-125B40973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03622-AE02-41EF-BB9D-680A4D6C3A1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60990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CBA0EB-6139-4554-BFB6-C3BEA9C4B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B031D16-7AF6-4992-81C7-2DCCD7E786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857BA4E-1217-4923-AF1C-050B866B9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6A7D8-C049-4ABD-8F60-803BCB0962E1}" type="datetimeFigureOut">
              <a:rPr lang="nl-BE" smtClean="0"/>
              <a:t>17/07/2019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1BBDA6-6B70-4F5D-88AF-C0ADABABE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E5947F9-568C-4416-B2FA-879F0D05B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03622-AE02-41EF-BB9D-680A4D6C3A1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35737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C1E6C08-F4B4-400A-A166-77551090FA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7B0AF8C-1811-49B6-9283-217296ECBF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76458C7-4E46-4C3F-9B50-C370E0552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6A7D8-C049-4ABD-8F60-803BCB0962E1}" type="datetimeFigureOut">
              <a:rPr lang="nl-BE" smtClean="0"/>
              <a:t>17/07/2019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553B979-A198-43ED-BBE4-5387B4D1D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B44FAA6-8C86-4517-B06A-2467B0F7A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03622-AE02-41EF-BB9D-680A4D6C3A1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430669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75520" y="1600201"/>
            <a:ext cx="9806880" cy="4525963"/>
          </a:xfrm>
        </p:spPr>
        <p:txBody>
          <a:bodyPr/>
          <a:lstStyle>
            <a:lvl1pPr>
              <a:defRPr sz="2000" baseline="0"/>
            </a:lvl1pPr>
            <a:lvl2pPr>
              <a:defRPr sz="1800"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6EDC-9850-4784-A47F-F2A3E8A5D34A}" type="datetimeFigureOut">
              <a:rPr lang="nl-BE" smtClean="0"/>
              <a:pPr/>
              <a:t>17/07/2019</a:t>
            </a:fld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4DF2D-8240-498E-8A93-CD5FB303BDC3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7" name="Tijdelijke aanduiding voor titel 13"/>
          <p:cNvSpPr>
            <a:spLocks noGrp="1"/>
          </p:cNvSpPr>
          <p:nvPr>
            <p:ph type="title"/>
          </p:nvPr>
        </p:nvSpPr>
        <p:spPr>
          <a:xfrm>
            <a:off x="815413" y="274638"/>
            <a:ext cx="10766987" cy="9941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/>
              <a:t>Klik om stijl te bewerken</a:t>
            </a:r>
            <a:endParaRPr lang="nl-B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5FAE6F-06F9-45F5-A038-42B46926F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844E707-02D3-43FD-A271-5529922AF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1F97E64-80C6-4B68-9A34-D4DCC7CB0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6A7D8-C049-4ABD-8F60-803BCB0962E1}" type="datetimeFigureOut">
              <a:rPr lang="nl-BE" smtClean="0"/>
              <a:t>17/07/2019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9CF489A-0E9B-4772-9582-7DAF8B768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CF25233-A219-413F-86A1-6C95199F0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03622-AE02-41EF-BB9D-680A4D6C3A1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68702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DA919F-BE23-4A6E-8925-E3D969C1C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2422FAF-DFD7-45F6-B0A2-5F33D1C6C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60661C9-3119-4613-9726-FBD4ECB95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6A7D8-C049-4ABD-8F60-803BCB0962E1}" type="datetimeFigureOut">
              <a:rPr lang="nl-BE" smtClean="0"/>
              <a:t>17/07/2019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EE8C83E-2EBC-4444-8EE9-AD8A196E8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2CD40E1-51A2-4280-85D5-B9A749352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03622-AE02-41EF-BB9D-680A4D6C3A1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47395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69D73E-D29B-4C4B-A5D2-AB66A40DC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8310CA-E48E-436F-9431-EEF729F225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F7C23CD-B130-49FF-ADE1-2AABB5B0A0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FDDADBE-AA5B-44CE-923A-86765F0F6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6A7D8-C049-4ABD-8F60-803BCB0962E1}" type="datetimeFigureOut">
              <a:rPr lang="nl-BE" smtClean="0"/>
              <a:t>17/07/2019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C63D942-6B1E-42E5-A5D3-BCDA89E0E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931B692-2BCA-46AA-94B7-26935AA5C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03622-AE02-41EF-BB9D-680A4D6C3A1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1654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96EF47-2E9F-4EC0-8127-871E6657C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8F5FD03-EA2B-40FB-96E7-FEC9D8638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204298F-AF1C-4079-B1B5-6D91646336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0FEE79B-483B-4F95-A500-DC0169D0A8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71ABF73-4226-41A6-BE90-E8CFE7B134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DE899A8-BE9F-48BE-AF60-A3D0769E5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6A7D8-C049-4ABD-8F60-803BCB0962E1}" type="datetimeFigureOut">
              <a:rPr lang="nl-BE" smtClean="0"/>
              <a:t>17/07/2019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AEF628C-CD6C-4404-9FC1-3C4D75D26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CFAB711-2783-4C20-8084-D63991522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03622-AE02-41EF-BB9D-680A4D6C3A1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59400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1C3312-49D7-4D90-AADE-C8079FDA9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F9DDBF7-AA50-4FFF-A782-F83E1B089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6A7D8-C049-4ABD-8F60-803BCB0962E1}" type="datetimeFigureOut">
              <a:rPr lang="nl-BE" smtClean="0"/>
              <a:t>17/07/2019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B5D53DA-2CA1-48F7-A691-60EDA4A7B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4FF318D-2D63-417B-B1DE-57AC97BDA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03622-AE02-41EF-BB9D-680A4D6C3A1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97599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DF89B81-071E-4A45-9899-4AFCF0B69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6A7D8-C049-4ABD-8F60-803BCB0962E1}" type="datetimeFigureOut">
              <a:rPr lang="nl-BE" smtClean="0"/>
              <a:t>17/07/2019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916A1CA-D56B-44C2-9336-363FE7B23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31CF168-D4FB-4CB6-88D9-516E48558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03622-AE02-41EF-BB9D-680A4D6C3A1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41684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23311E-A6EF-46EC-8A15-041935CAA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C649ED7-6C99-43D0-B4CB-8784CB7A0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42D973D-EDE6-4B7E-A2FC-E321992735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06E8B73-BD99-4CED-93BD-997F6A56D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6A7D8-C049-4ABD-8F60-803BCB0962E1}" type="datetimeFigureOut">
              <a:rPr lang="nl-BE" smtClean="0"/>
              <a:t>17/07/2019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0DA2659-A7CC-4579-943B-107C0D5C7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677B344-6F53-46BE-A362-03658F136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03622-AE02-41EF-BB9D-680A4D6C3A1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58869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1D57CB-9D28-4936-B4C5-72E873529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1AF7CB8-37C1-49A2-882E-ED46757370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DCA46DE-4EED-44C8-94AB-479AF2528C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5C908CF-7324-4206-8B90-DE7C288EE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6A7D8-C049-4ABD-8F60-803BCB0962E1}" type="datetimeFigureOut">
              <a:rPr lang="nl-BE" smtClean="0"/>
              <a:t>17/07/2019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DC0BA95-D160-491B-B1A7-2EE0927DD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9B41756-D37E-444A-AA1B-12DC0B619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03622-AE02-41EF-BB9D-680A4D6C3A1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68414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7B885BE-DB19-4653-8541-580BD28A3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5A17073-0C62-4EDC-96F9-8A79A0100F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D5549E7-1F5C-4656-A3E5-5488BAC9C3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6A7D8-C049-4ABD-8F60-803BCB0962E1}" type="datetimeFigureOut">
              <a:rPr lang="nl-BE" smtClean="0"/>
              <a:t>17/07/2019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04B5E64-3B37-4618-9435-84B480B595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AA2A111-708A-4CD9-B97B-23F482D835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03622-AE02-41EF-BB9D-680A4D6C3A1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80510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5"/>
          <p:cNvSpPr/>
          <p:nvPr/>
        </p:nvSpPr>
        <p:spPr>
          <a:xfrm>
            <a:off x="240000" y="180000"/>
            <a:ext cx="11712000" cy="6480000"/>
          </a:xfrm>
          <a:prstGeom prst="roundRect">
            <a:avLst>
              <a:gd name="adj" fmla="val 2081"/>
            </a:avLst>
          </a:prstGeom>
          <a:solidFill>
            <a:schemeClr val="bg1"/>
          </a:soli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775520" y="1600201"/>
            <a:ext cx="9806880" cy="4525963"/>
          </a:xfrm>
          <a:prstGeom prst="roundRect">
            <a:avLst>
              <a:gd name="adj" fmla="val 3115"/>
            </a:avLst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36EDC-9850-4784-A47F-F2A3E8A5D34A}" type="datetimeFigureOut">
              <a:rPr lang="nl-BE" smtClean="0"/>
              <a:pPr/>
              <a:t>17/07/2019</a:t>
            </a:fld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4DF2D-8240-498E-8A93-CD5FB303BDC3}" type="slidenum">
              <a:rPr lang="nl-BE" smtClean="0"/>
              <a:pPr/>
              <a:t>‹nr.›</a:t>
            </a:fld>
            <a:endParaRPr lang="nl-BE"/>
          </a:p>
        </p:txBody>
      </p:sp>
      <p:grpSp>
        <p:nvGrpSpPr>
          <p:cNvPr id="10" name="Groep 9"/>
          <p:cNvGrpSpPr/>
          <p:nvPr/>
        </p:nvGrpSpPr>
        <p:grpSpPr>
          <a:xfrm>
            <a:off x="5063067" y="6275879"/>
            <a:ext cx="2074331" cy="512271"/>
            <a:chOff x="3797300" y="6275878"/>
            <a:chExt cx="1555748" cy="512271"/>
          </a:xfrm>
        </p:grpSpPr>
        <p:sp>
          <p:nvSpPr>
            <p:cNvPr id="8" name="Rounded Rectangle 11"/>
            <p:cNvSpPr/>
            <p:nvPr userDrawn="1"/>
          </p:nvSpPr>
          <p:spPr>
            <a:xfrm>
              <a:off x="3797300" y="6275878"/>
              <a:ext cx="1555748" cy="512271"/>
            </a:xfrm>
            <a:prstGeom prst="roundRect">
              <a:avLst>
                <a:gd name="adj" fmla="val 22865"/>
              </a:avLst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9" name="Picture 10" descr="KG_logo_NEG.eps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3947507" y="6366221"/>
              <a:ext cx="1259493" cy="350928"/>
            </a:xfrm>
            <a:prstGeom prst="rect">
              <a:avLst/>
            </a:prstGeom>
          </p:spPr>
        </p:pic>
      </p:grpSp>
      <p:sp>
        <p:nvSpPr>
          <p:cNvPr id="14" name="Tijdelijke aanduiding voor titel 13"/>
          <p:cNvSpPr>
            <a:spLocks noGrp="1"/>
          </p:cNvSpPr>
          <p:nvPr>
            <p:ph type="title"/>
          </p:nvPr>
        </p:nvSpPr>
        <p:spPr>
          <a:xfrm>
            <a:off x="815413" y="274638"/>
            <a:ext cx="10766987" cy="9941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dirty="0"/>
              <a:t>Titel (vet) of tussentitel (niet vet)</a:t>
            </a:r>
            <a:endParaRPr lang="nl-B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</p:sldLayoutIdLst>
  <p:txStyles>
    <p:titleStyle>
      <a:lvl1pPr algn="l" defTabSz="914400" rtl="0" eaLnBrk="1" latinLnBrk="0" hangingPunct="1">
        <a:spcBef>
          <a:spcPct val="0"/>
        </a:spcBef>
        <a:buNone/>
        <a:defRPr sz="2200" b="1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100000"/>
        </a:lnSpc>
        <a:spcBef>
          <a:spcPts val="0"/>
        </a:spcBef>
        <a:spcAft>
          <a:spcPts val="1400"/>
        </a:spcAft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ts val="0"/>
        </a:spcBef>
        <a:spcAft>
          <a:spcPts val="1400"/>
        </a:spcAft>
        <a:buFont typeface="Arial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400"/>
        </a:spcAft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400"/>
        </a:spcAft>
        <a:buFont typeface="Arial" pitchFamily="34" charset="0"/>
        <a:buChar char="–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400"/>
        </a:spcAft>
        <a:buFont typeface="Arial" pitchFamily="34" charset="0"/>
        <a:buChar char="»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2AC521-27B3-430F-930C-F5A5A85896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BE" dirty="0"/>
              <a:t>Werken als onthaalouder aangesloten bij een organisator gezinsopvang (dienst voor onthaalouders)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C9E2932-D57E-41EC-BC5A-21DD1F45F5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18126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45B40A-9BC5-4DFF-981D-39E2D17F5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Werken als onthaalouder aangesloten bij een organisator gezinsopvang (= dienst voor onthaalouders)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D089FBA-BD2F-46C5-993D-AAA7811240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Organisator selecteert de onthaalouders</a:t>
            </a:r>
          </a:p>
          <a:p>
            <a:r>
              <a:rPr lang="nl-BE" dirty="0"/>
              <a:t>Onthaalouders werken in de (eigen) gezinswoning</a:t>
            </a:r>
          </a:p>
          <a:p>
            <a:r>
              <a:rPr lang="nl-BE" dirty="0"/>
              <a:t>Verantwoordelijken gaan onaangekondigd op huisbezoek bij de OO (+- 7 keer per jaar) </a:t>
            </a:r>
          </a:p>
          <a:p>
            <a:r>
              <a:rPr lang="nl-BE" dirty="0"/>
              <a:t>De huisbezoeken hebben verschillende doelen:</a:t>
            </a:r>
          </a:p>
          <a:p>
            <a:pPr lvl="1">
              <a:buFontTx/>
              <a:buChar char="-"/>
            </a:pPr>
            <a:r>
              <a:rPr lang="nl-BE" dirty="0"/>
              <a:t>Controle</a:t>
            </a:r>
          </a:p>
          <a:p>
            <a:pPr lvl="1">
              <a:buFontTx/>
              <a:buChar char="-"/>
            </a:pPr>
            <a:r>
              <a:rPr lang="nl-BE" dirty="0"/>
              <a:t>Ondersteuning</a:t>
            </a:r>
          </a:p>
          <a:p>
            <a:pPr lvl="1">
              <a:buFontTx/>
              <a:buChar char="-"/>
            </a:pPr>
            <a:r>
              <a:rPr lang="nl-BE" dirty="0"/>
              <a:t>Implementatie nieuwe regelgeving</a:t>
            </a:r>
          </a:p>
          <a:p>
            <a:pPr lvl="1">
              <a:buFontTx/>
              <a:buChar char="-"/>
            </a:pPr>
            <a:r>
              <a:rPr lang="nl-BE" dirty="0"/>
              <a:t>Begeleiding/vorming</a:t>
            </a:r>
          </a:p>
          <a:p>
            <a:pPr lvl="1">
              <a:buFontTx/>
              <a:buChar char="-"/>
            </a:pPr>
            <a:r>
              <a:rPr lang="nl-BE" dirty="0"/>
              <a:t>Observatie</a:t>
            </a:r>
          </a:p>
          <a:p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162756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Werken bij een dienst voor onthaalouders: ondersteuning op verschillende vlakken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Pedagogisch en persoonlijk</a:t>
            </a:r>
          </a:p>
          <a:p>
            <a:pPr lvl="1">
              <a:buFontTx/>
              <a:buChar char="-"/>
            </a:pPr>
            <a:r>
              <a:rPr lang="nl-BE" dirty="0" err="1"/>
              <a:t>Toeleiden</a:t>
            </a:r>
            <a:r>
              <a:rPr lang="nl-BE" dirty="0"/>
              <a:t> naar vormingen, netwerkmomenten</a:t>
            </a:r>
          </a:p>
          <a:p>
            <a:pPr lvl="1">
              <a:buFontTx/>
              <a:buChar char="-"/>
            </a:pPr>
            <a:r>
              <a:rPr lang="nl-BE" dirty="0"/>
              <a:t>Ondersteuning bv. in samenwerking met ouders</a:t>
            </a:r>
          </a:p>
          <a:p>
            <a:pPr lvl="1">
              <a:buFontTx/>
              <a:buChar char="-"/>
            </a:pPr>
            <a:r>
              <a:rPr lang="nl-BE" dirty="0"/>
              <a:t>Kwaliteitsdocumenten </a:t>
            </a:r>
          </a:p>
          <a:p>
            <a:r>
              <a:rPr lang="nl-BE" dirty="0"/>
              <a:t>Praktisch en administratief</a:t>
            </a:r>
          </a:p>
          <a:p>
            <a:pPr lvl="1">
              <a:buFontTx/>
              <a:buChar char="-"/>
            </a:pPr>
            <a:r>
              <a:rPr lang="nl-BE" dirty="0"/>
              <a:t>Toeleiding van ouders, tussenpersoon in afspraken tussen onthaalouder en ouders </a:t>
            </a:r>
          </a:p>
          <a:p>
            <a:pPr lvl="1">
              <a:buFontTx/>
              <a:buChar char="-"/>
            </a:pPr>
            <a:r>
              <a:rPr lang="nl-BE" dirty="0"/>
              <a:t>Facturatie aan ouders, uitbetaling onthaalouder, verzekeringen, …</a:t>
            </a:r>
          </a:p>
          <a:p>
            <a:r>
              <a:rPr lang="nl-BE" dirty="0"/>
              <a:t>Geen werknemer van de dienst </a:t>
            </a:r>
            <a:r>
              <a:rPr lang="nl-BE" dirty="0">
                <a:sym typeface="Wingdings" panose="05000000000000000000" pitchFamily="2" charset="2"/>
              </a:rPr>
              <a:t> specifiek statuut = </a:t>
            </a:r>
            <a:r>
              <a:rPr lang="nl-BE" dirty="0" err="1">
                <a:sym typeface="Wingdings" panose="05000000000000000000" pitchFamily="2" charset="2"/>
              </a:rPr>
              <a:t>sui</a:t>
            </a: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nl-BE" dirty="0" err="1">
                <a:sym typeface="Wingdings" panose="05000000000000000000" pitchFamily="2" charset="2"/>
              </a:rPr>
              <a:t>generisstatuut</a:t>
            </a:r>
            <a:endParaRPr lang="nl-BE" dirty="0">
              <a:solidFill>
                <a:srgbClr val="00B050"/>
              </a:solidFill>
            </a:endParaRPr>
          </a:p>
          <a:p>
            <a:endParaRPr lang="nl-BE" dirty="0">
              <a:solidFill>
                <a:srgbClr val="00B050"/>
              </a:solidFill>
            </a:endParaRPr>
          </a:p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63211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405DFC32-1D7D-437B-8B88-EA283978E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dirty="0">
                <a:sym typeface="Wingdings" panose="05000000000000000000" pitchFamily="2" charset="2"/>
              </a:rPr>
              <a:t>- Geen werknemer</a:t>
            </a:r>
          </a:p>
          <a:p>
            <a:pPr marL="0" indent="0">
              <a:buNone/>
            </a:pPr>
            <a:r>
              <a:rPr lang="nl-BE" dirty="0">
                <a:sym typeface="Wingdings" panose="05000000000000000000" pitchFamily="2" charset="2"/>
              </a:rPr>
              <a:t>- Je ontvangt geen loon, wel een onkostenvergoeding op basis van je opvangprestaties = fiscaal vrijgesteld</a:t>
            </a:r>
            <a:r>
              <a:rPr lang="nl-BE" dirty="0"/>
              <a:t> 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- De organisator houdt op de onkostenvergoeding een bedrag in voor RSZ.  Op die manier worden bepaalde sociale rechten opgebouwd</a:t>
            </a:r>
            <a:endParaRPr lang="nl-B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3610A892-7B2E-4199-9FF3-3F19CFA33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Sui</a:t>
            </a:r>
            <a:r>
              <a:rPr lang="nl-BE" dirty="0"/>
              <a:t> </a:t>
            </a:r>
            <a:r>
              <a:rPr lang="nl-BE" dirty="0" err="1"/>
              <a:t>generisstatuut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83969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4102D23D-5C45-4AEE-A8B4-3C5641213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dirty="0"/>
              <a:t>Het statuut geeft recht op:</a:t>
            </a:r>
          </a:p>
          <a:p>
            <a:pPr>
              <a:buFontTx/>
              <a:buChar char="-"/>
            </a:pPr>
            <a:r>
              <a:rPr lang="nl-BE" dirty="0"/>
              <a:t>Terugbetaling van </a:t>
            </a:r>
            <a:r>
              <a:rPr lang="nl-BE" u="sng" dirty="0"/>
              <a:t>gezondheidskoste</a:t>
            </a:r>
            <a:r>
              <a:rPr lang="nl-BE" dirty="0"/>
              <a:t>n bv. dokter of tandartsbezoek</a:t>
            </a:r>
          </a:p>
          <a:p>
            <a:pPr>
              <a:buFontTx/>
              <a:buChar char="-"/>
            </a:pPr>
            <a:r>
              <a:rPr lang="nl-BE" dirty="0"/>
              <a:t>Een </a:t>
            </a:r>
            <a:r>
              <a:rPr lang="nl-BE" u="sng" dirty="0"/>
              <a:t>vervangingsinkomen</a:t>
            </a:r>
            <a:r>
              <a:rPr lang="nl-BE" dirty="0"/>
              <a:t> bij ziekte, moederschapsrust en invaliditeit</a:t>
            </a:r>
          </a:p>
          <a:p>
            <a:pPr>
              <a:buFontTx/>
              <a:buChar char="-"/>
            </a:pPr>
            <a:r>
              <a:rPr lang="nl-BE" u="sng" dirty="0"/>
              <a:t>Arbeidsongeschiktheid</a:t>
            </a:r>
            <a:r>
              <a:rPr lang="nl-BE" dirty="0"/>
              <a:t> door een arbeidsongeval of beroepsziekte</a:t>
            </a:r>
          </a:p>
          <a:p>
            <a:pPr>
              <a:buFontTx/>
              <a:buChar char="-"/>
            </a:pPr>
            <a:r>
              <a:rPr lang="nl-NL" u="sng" dirty="0"/>
              <a:t>Kinderbijslag</a:t>
            </a:r>
          </a:p>
          <a:p>
            <a:pPr>
              <a:buFontTx/>
              <a:buChar char="-"/>
            </a:pPr>
            <a:r>
              <a:rPr lang="nl-NL" u="sng" dirty="0"/>
              <a:t>Pensioen</a:t>
            </a:r>
            <a:r>
              <a:rPr lang="nl-NL" dirty="0"/>
              <a:t>opbouw</a:t>
            </a:r>
          </a:p>
          <a:p>
            <a:pPr>
              <a:buFontTx/>
              <a:buChar char="-"/>
            </a:pPr>
            <a:r>
              <a:rPr lang="nl-NL" dirty="0"/>
              <a:t>Een </a:t>
            </a:r>
            <a:r>
              <a:rPr lang="nl-NL" u="sng" dirty="0"/>
              <a:t>opvanguitkering</a:t>
            </a:r>
            <a:r>
              <a:rPr lang="nl-NL" dirty="0"/>
              <a:t> als een kind afwezig is buiten de wil van de onthaalouder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B8D3377-FACE-4FFF-9D81-D9195F313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Sui </a:t>
            </a:r>
            <a:r>
              <a:rPr lang="nl-BE" dirty="0" err="1"/>
              <a:t>generisstatuut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876846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7E65E336-84BD-48D2-AC51-A4A1A8E7C8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20" y="1458798"/>
            <a:ext cx="9806880" cy="4525963"/>
          </a:xfrm>
        </p:spPr>
        <p:txBody>
          <a:bodyPr/>
          <a:lstStyle/>
          <a:p>
            <a:r>
              <a:rPr lang="nl-BE" dirty="0"/>
              <a:t>Voordelen:</a:t>
            </a:r>
          </a:p>
          <a:p>
            <a:pPr lvl="1">
              <a:buFontTx/>
              <a:buChar char="-"/>
            </a:pPr>
            <a:r>
              <a:rPr lang="nl-BE" sz="2000" dirty="0"/>
              <a:t>Fiscaal ten laste van de partner</a:t>
            </a:r>
          </a:p>
          <a:p>
            <a:pPr lvl="1">
              <a:buFontTx/>
              <a:buChar char="-"/>
            </a:pPr>
            <a:r>
              <a:rPr lang="nl-BE" sz="2000" dirty="0"/>
              <a:t>Belastingvrij</a:t>
            </a:r>
          </a:p>
          <a:p>
            <a:pPr lvl="1">
              <a:buFontTx/>
              <a:buChar char="-"/>
            </a:pPr>
            <a:r>
              <a:rPr lang="nl-BE" sz="2000" dirty="0"/>
              <a:t>Meer kans op schooltoelage, studiebeurs, extra tegemoetkomingen</a:t>
            </a:r>
          </a:p>
          <a:p>
            <a:pPr lvl="1">
              <a:buFontTx/>
              <a:buChar char="-"/>
            </a:pPr>
            <a:r>
              <a:rPr lang="nl-BE" sz="2000" dirty="0"/>
              <a:t>Veel prestaties = hogere onkostenvergoeding</a:t>
            </a:r>
          </a:p>
          <a:p>
            <a:r>
              <a:rPr lang="nl-BE" dirty="0"/>
              <a:t>Nadelen:</a:t>
            </a:r>
          </a:p>
          <a:p>
            <a:pPr lvl="1">
              <a:buFontTx/>
              <a:buChar char="-"/>
            </a:pPr>
            <a:r>
              <a:rPr lang="nl-BE" sz="2000" dirty="0"/>
              <a:t>Maandelijks wisselend bedrag</a:t>
            </a:r>
          </a:p>
          <a:p>
            <a:pPr lvl="1">
              <a:buFontTx/>
              <a:buChar char="-"/>
            </a:pPr>
            <a:r>
              <a:rPr lang="nl-BE" sz="2000" dirty="0"/>
              <a:t>Niet werken = geen ‘loon’</a:t>
            </a:r>
          </a:p>
          <a:p>
            <a:pPr lvl="1">
              <a:buFontTx/>
              <a:buChar char="-"/>
            </a:pPr>
            <a:r>
              <a:rPr lang="nl-BE" sz="2000" dirty="0"/>
              <a:t>Niet evident voor alleenstaande </a:t>
            </a:r>
          </a:p>
          <a:p>
            <a:pPr lvl="1">
              <a:buFontTx/>
              <a:buChar char="-"/>
            </a:pPr>
            <a:r>
              <a:rPr lang="nl-BE" sz="2000" dirty="0"/>
              <a:t>Geen werkloosheidsuitkering</a:t>
            </a:r>
          </a:p>
          <a:p>
            <a:pPr lvl="1">
              <a:buFontTx/>
              <a:buChar char="-"/>
            </a:pPr>
            <a:endParaRPr lang="nl-BE" sz="2000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4DA0E64-A058-481B-83E3-9A9F45A0E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Voordelen en nadelen </a:t>
            </a:r>
            <a:r>
              <a:rPr lang="nl-BE" dirty="0" err="1"/>
              <a:t>sui</a:t>
            </a:r>
            <a:r>
              <a:rPr lang="nl-BE" dirty="0"/>
              <a:t> </a:t>
            </a:r>
            <a:r>
              <a:rPr lang="nl-BE" dirty="0" err="1"/>
              <a:t>generisstatuut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516325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DD8C8B40-0575-41FE-B668-4C816C763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dirty="0"/>
              <a:t>Voordelen:</a:t>
            </a:r>
          </a:p>
          <a:p>
            <a:r>
              <a:rPr lang="nl-BE" dirty="0"/>
              <a:t>Veel autonomie en vrijheid in aanpak en indeling van de dag</a:t>
            </a:r>
          </a:p>
          <a:p>
            <a:r>
              <a:rPr lang="nl-BE" dirty="0"/>
              <a:t>Eigen baas</a:t>
            </a:r>
          </a:p>
          <a:p>
            <a:r>
              <a:rPr lang="nl-BE" dirty="0"/>
              <a:t>Geen woon – werkverkeer</a:t>
            </a:r>
          </a:p>
          <a:p>
            <a:r>
              <a:rPr lang="nl-BE" dirty="0"/>
              <a:t>Vaak maar 1 auto nodig in het gezin</a:t>
            </a:r>
          </a:p>
          <a:p>
            <a:r>
              <a:rPr lang="nl-BE" dirty="0"/>
              <a:t>Thuis voor eigen kinderen</a:t>
            </a:r>
          </a:p>
          <a:p>
            <a:r>
              <a:rPr lang="nl-BE" dirty="0"/>
              <a:t>Kleinschalige opvang</a:t>
            </a:r>
          </a:p>
          <a:p>
            <a:pPr marL="0" indent="0">
              <a:buNone/>
            </a:pPr>
            <a:endParaRPr lang="nl-B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D15D19B9-85DC-449F-BFF5-11EB7F335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Bevindingen van onthaalouders</a:t>
            </a:r>
          </a:p>
        </p:txBody>
      </p:sp>
    </p:spTree>
    <p:extLst>
      <p:ext uri="{BB962C8B-B14F-4D97-AF65-F5344CB8AC3E}">
        <p14:creationId xmlns:p14="http://schemas.microsoft.com/office/powerpoint/2010/main" val="1467673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053E93CC-670B-4B2D-A51D-9F3BC1C57F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dirty="0"/>
              <a:t>Ook uitdagingen:</a:t>
            </a:r>
          </a:p>
          <a:p>
            <a:r>
              <a:rPr lang="nl-BE" dirty="0"/>
              <a:t>Eigen huis is ook de werkplek</a:t>
            </a:r>
          </a:p>
          <a:p>
            <a:r>
              <a:rPr lang="nl-BE" dirty="0"/>
              <a:t>Het gezin van de onthaalouder moet er volledig achter staan</a:t>
            </a:r>
          </a:p>
          <a:p>
            <a:r>
              <a:rPr lang="nl-BE" dirty="0"/>
              <a:t>Thuis voor de eigen kinderen, maar daarom niet altijd tijd voor de eigen kinderen</a:t>
            </a:r>
          </a:p>
          <a:p>
            <a:r>
              <a:rPr lang="nl-BE" dirty="0"/>
              <a:t>Aan huis gebonden</a:t>
            </a:r>
          </a:p>
          <a:p>
            <a:r>
              <a:rPr lang="nl-BE" dirty="0"/>
              <a:t>Eigen kleine kinderen tellen mee in de bezetting</a:t>
            </a:r>
          </a:p>
          <a:p>
            <a:r>
              <a:rPr lang="nl-BE" dirty="0"/>
              <a:t>Geen rechtstreekse collega’s</a:t>
            </a:r>
          </a:p>
          <a:p>
            <a:pPr marL="0" indent="0">
              <a:buNone/>
            </a:pPr>
            <a:endParaRPr lang="nl-B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97179E41-5409-4879-8164-23A3E6E67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Bevindingen van onthaalouders</a:t>
            </a:r>
          </a:p>
        </p:txBody>
      </p:sp>
    </p:spTree>
    <p:extLst>
      <p:ext uri="{BB962C8B-B14F-4D97-AF65-F5344CB8AC3E}">
        <p14:creationId xmlns:p14="http://schemas.microsoft.com/office/powerpoint/2010/main" val="10193188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G Blauw">
  <a:themeElements>
    <a:clrScheme name="KG">
      <a:dk1>
        <a:srgbClr val="636363"/>
      </a:dk1>
      <a:lt1>
        <a:sysClr val="window" lastClr="FFFFFF"/>
      </a:lt1>
      <a:dk2>
        <a:srgbClr val="6794B1"/>
      </a:dk2>
      <a:lt2>
        <a:srgbClr val="FFFFFF"/>
      </a:lt2>
      <a:accent1>
        <a:srgbClr val="A4576B"/>
      </a:accent1>
      <a:accent2>
        <a:srgbClr val="87AD98"/>
      </a:accent2>
      <a:accent3>
        <a:srgbClr val="EBBB4D"/>
      </a:accent3>
      <a:accent4>
        <a:srgbClr val="D9861D"/>
      </a:accent4>
      <a:accent5>
        <a:srgbClr val="9E7E97"/>
      </a:accent5>
      <a:accent6>
        <a:srgbClr val="BFD27C"/>
      </a:accent6>
      <a:hlink>
        <a:srgbClr val="DA8C79"/>
      </a:hlink>
      <a:folHlink>
        <a:srgbClr val="837DA2"/>
      </a:folHlink>
    </a:clrScheme>
    <a:fontScheme name="KG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C2ACCA9E66B04A9B6876D1A1C92BFE" ma:contentTypeVersion="8" ma:contentTypeDescription="Een nieuw document maken." ma:contentTypeScope="" ma:versionID="a6e8a6a8a6011f44780a0164664a7e82">
  <xsd:schema xmlns:xsd="http://www.w3.org/2001/XMLSchema" xmlns:xs="http://www.w3.org/2001/XMLSchema" xmlns:p="http://schemas.microsoft.com/office/2006/metadata/properties" xmlns:ns2="ed9808c5-7eb3-4ab7-8b68-9b9a932645e2" xmlns:ns3="5e3f717c-31f6-4833-bd0f-50c041ee3a05" xmlns:ns4="e988d0c4-bed3-434a-b575-ea0181bbb90d" targetNamespace="http://schemas.microsoft.com/office/2006/metadata/properties" ma:root="true" ma:fieldsID="c3ade03729f6181809faf8ee2a6391ef" ns2:_="" ns3:_="" ns4:_="">
    <xsd:import namespace="ed9808c5-7eb3-4ab7-8b68-9b9a932645e2"/>
    <xsd:import namespace="5e3f717c-31f6-4833-bd0f-50c041ee3a05"/>
    <xsd:import namespace="e988d0c4-bed3-434a-b575-ea0181bbb90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4692e9f59d344bf86f46283f9ffcb92" minOccurs="0"/>
                <xsd:element ref="ns2:TaxCatchAll" minOccurs="0"/>
                <xsd:element ref="ns4:MediaServiceMetadata" minOccurs="0"/>
                <xsd:element ref="ns4:MediaServiceFastMetadata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9808c5-7eb3-4ab7-8b68-9b9a932645e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aarde van de document-id" ma:description="De waarde van de document-id die aan dit item is toegewezen." ma:internalName="_dlc_DocId" ma:readOnly="true">
      <xsd:simpleType>
        <xsd:restriction base="dms:Text"/>
      </xsd:simpleType>
    </xsd:element>
    <xsd:element name="_dlc_DocIdUrl" ma:index="9" nillable="true" ma:displayName="Document-id" ma:description="Permanente koppeling naar dit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 blijven behouden" ma:description="Id behouden tijdens toevoegen." ma:hidden="true" ma:internalName="_dlc_DocIdPersistId" ma:readOnly="true">
      <xsd:simpleType>
        <xsd:restriction base="dms:Boolean"/>
      </xsd:simpleType>
    </xsd:element>
    <xsd:element name="TaxCatchAll" ma:index="13" nillable="true" ma:displayName="Taxonomy Catch All Column" ma:hidden="true" ma:list="{8e7fa49a-f25b-4117-995e-7d206e18908e}" ma:internalName="TaxCatchAll" ma:showField="CatchAllData" ma:web="ed9808c5-7eb3-4ab7-8b68-9b9a932645e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3f717c-31f6-4833-bd0f-50c041ee3a05" elementFormDefault="qualified">
    <xsd:import namespace="http://schemas.microsoft.com/office/2006/documentManagement/types"/>
    <xsd:import namespace="http://schemas.microsoft.com/office/infopath/2007/PartnerControls"/>
    <xsd:element name="p4692e9f59d344bf86f46283f9ffcb92" ma:index="11" nillable="true" ma:taxonomy="true" ma:internalName="p4692e9f59d344bf86f46283f9ffcb92" ma:taxonomyFieldName="KGTrefwoord" ma:displayName="Trefwoord" ma:default="" ma:fieldId="{94692e9f-59d3-44bf-86f4-6283f9ffcb92}" ma:taxonomyMulti="true" ma:sspId="f403b824-83f7-43e5-8db1-bd9fadf9beb4" ma:termSetId="74987c00-053a-4526-a051-79952c41b1a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88d0c4-bed3-434a-b575-ea0181bbb9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ed9808c5-7eb3-4ab7-8b68-9b9a932645e2">DQEXRQ2NN3CS-75987502-325</_dlc_DocId>
    <_dlc_DocIdUrl xmlns="ed9808c5-7eb3-4ab7-8b68-9b9a932645e2">
      <Url>https://kindengezin.sharepoint.com/sites/CompetentiebeleidTeamsite/_layouts/15/DocIdRedir.aspx?ID=DQEXRQ2NN3CS-75987502-325</Url>
      <Description>DQEXRQ2NN3CS-75987502-325</Description>
    </_dlc_DocIdUrl>
    <TaxCatchAll xmlns="ed9808c5-7eb3-4ab7-8b68-9b9a932645e2"/>
    <p4692e9f59d344bf86f46283f9ffcb92 xmlns="5e3f717c-31f6-4833-bd0f-50c041ee3a05">
      <Terms xmlns="http://schemas.microsoft.com/office/infopath/2007/PartnerControls"/>
    </p4692e9f59d344bf86f46283f9ffcb92>
  </documentManagement>
</p:properties>
</file>

<file path=customXml/itemProps1.xml><?xml version="1.0" encoding="utf-8"?>
<ds:datastoreItem xmlns:ds="http://schemas.openxmlformats.org/officeDocument/2006/customXml" ds:itemID="{4E7C659C-40B7-4596-A831-90C1C651E209}"/>
</file>

<file path=customXml/itemProps2.xml><?xml version="1.0" encoding="utf-8"?>
<ds:datastoreItem xmlns:ds="http://schemas.openxmlformats.org/officeDocument/2006/customXml" ds:itemID="{C9FA429C-5CF3-4C83-8E6B-FC0DEFCD3807}"/>
</file>

<file path=customXml/itemProps3.xml><?xml version="1.0" encoding="utf-8"?>
<ds:datastoreItem xmlns:ds="http://schemas.openxmlformats.org/officeDocument/2006/customXml" ds:itemID="{4FF1CB1A-AB7F-4251-8B07-787DAF1AD222}"/>
</file>

<file path=customXml/itemProps4.xml><?xml version="1.0" encoding="utf-8"?>
<ds:datastoreItem xmlns:ds="http://schemas.openxmlformats.org/officeDocument/2006/customXml" ds:itemID="{A1C2C00E-60D3-41CC-A606-4F9F7C0C5B04}"/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350</Words>
  <Application>Microsoft Office PowerPoint</Application>
  <PresentationFormat>Breedbeeld</PresentationFormat>
  <Paragraphs>64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Diatitels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Verdana</vt:lpstr>
      <vt:lpstr>Kantoorthema</vt:lpstr>
      <vt:lpstr>KG Blauw</vt:lpstr>
      <vt:lpstr>Werken als onthaalouder aangesloten bij een organisator gezinsopvang (dienst voor onthaalouders)</vt:lpstr>
      <vt:lpstr>Werken als onthaalouder aangesloten bij een organisator gezinsopvang (= dienst voor onthaalouders)</vt:lpstr>
      <vt:lpstr>Werken bij een dienst voor onthaalouders: ondersteuning op verschillende vlakken</vt:lpstr>
      <vt:lpstr>Sui generisstatuut</vt:lpstr>
      <vt:lpstr>Sui generisstatuut</vt:lpstr>
      <vt:lpstr>Voordelen en nadelen sui generisstatuut</vt:lpstr>
      <vt:lpstr>Bevindingen van onthaalouders</vt:lpstr>
      <vt:lpstr>Bevindingen van onthaalouders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Werken als onthaalouder</dc:title>
  <dc:creator>Evelien Van Vlasselaer</dc:creator>
  <cp:lastModifiedBy>Evelien Van Vlasselaer</cp:lastModifiedBy>
  <cp:revision>5</cp:revision>
  <dcterms:created xsi:type="dcterms:W3CDTF">2019-07-17T11:02:32Z</dcterms:created>
  <dcterms:modified xsi:type="dcterms:W3CDTF">2019-07-17T14:24:37Z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0x010100BFC2ACCA9E66B04A9B6876D1A1C92BFE</vt:lpwstr>
  </property>
  <property fmtid="{D5CDD505-2E9C-101B-9397-08002B2CF9AE}" pid="3" name="_dlc_DocIdItemGuid">
    <vt:lpwstr>b3ffbfc7-8bac-45e9-b11f-25b0d45b4769</vt:lpwstr>
  </property>
</Properties>
</file>